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49" r:id="rId2"/>
    <p:sldId id="350" r:id="rId3"/>
    <p:sldId id="356" r:id="rId4"/>
    <p:sldId id="357" r:id="rId5"/>
    <p:sldId id="358" r:id="rId6"/>
    <p:sldId id="365" r:id="rId7"/>
    <p:sldId id="359" r:id="rId8"/>
    <p:sldId id="360" r:id="rId9"/>
    <p:sldId id="361" r:id="rId10"/>
    <p:sldId id="363" r:id="rId11"/>
    <p:sldId id="364" r:id="rId12"/>
    <p:sldId id="367" r:id="rId13"/>
    <p:sldId id="270" r:id="rId14"/>
  </p:sldIdLst>
  <p:sldSz cx="9144000" cy="5143500" type="screen16x9"/>
  <p:notesSz cx="6858000" cy="93138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3157">
          <p15:clr>
            <a:srgbClr val="A4A3A4"/>
          </p15:clr>
        </p15:guide>
      </p15:sldGuideLst>
    </p:ext>
    <p:ext uri="{2D200454-40CA-4A62-9FC3-DE9A4176ACB9}">
      <p15:notesGuideLst xmlns:p15="http://schemas.microsoft.com/office/powerpoint/2012/main">
        <p15:guide id="1" orient="horz" pos="4615" userDrawn="1">
          <p15:clr>
            <a:srgbClr val="A4A3A4"/>
          </p15:clr>
        </p15:guide>
        <p15:guide id="2" pos="2826" userDrawn="1">
          <p15:clr>
            <a:srgbClr val="A4A3A4"/>
          </p15:clr>
        </p15:guide>
        <p15:guide id="3" orient="horz" pos="2934" userDrawn="1">
          <p15:clr>
            <a:srgbClr val="A4A3A4"/>
          </p15:clr>
        </p15:guide>
        <p15:guide id="4" pos="215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AAA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65" autoAdjust="0"/>
    <p:restoredTop sz="94598" autoAdjust="0"/>
  </p:normalViewPr>
  <p:slideViewPr>
    <p:cSldViewPr snapToGrid="0">
      <p:cViewPr varScale="1">
        <p:scale>
          <a:sx n="87" d="100"/>
          <a:sy n="87" d="100"/>
        </p:scale>
        <p:origin x="852" y="52"/>
      </p:cViewPr>
      <p:guideLst>
        <p:guide orient="horz" pos="1620"/>
        <p:guide pos="3157"/>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2850" y="-96"/>
      </p:cViewPr>
      <p:guideLst>
        <p:guide orient="horz" pos="4615"/>
        <p:guide pos="2826"/>
        <p:guide orient="horz" pos="2934"/>
        <p:guide pos="215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1"/>
            <a:ext cx="2971433" cy="465052"/>
          </a:xfrm>
          <a:prstGeom prst="rect">
            <a:avLst/>
          </a:prstGeom>
          <a:noFill/>
          <a:ln w="9525">
            <a:noFill/>
            <a:miter lim="800000"/>
            <a:headEnd/>
            <a:tailEnd/>
          </a:ln>
          <a:effectLst/>
        </p:spPr>
        <p:txBody>
          <a:bodyPr vert="horz" wrap="square" lIns="92423" tIns="46210" rIns="92423" bIns="46210" numCol="1" anchor="t" anchorCtr="0" compatLnSpc="1">
            <a:prstTxWarp prst="textNoShape">
              <a:avLst/>
            </a:prstTxWarp>
          </a:bodyPr>
          <a:lstStyle>
            <a:lvl1pPr>
              <a:defRPr sz="1200"/>
            </a:lvl1pPr>
          </a:lstStyle>
          <a:p>
            <a:pPr>
              <a:defRPr/>
            </a:pPr>
            <a:endParaRPr lang="en-US"/>
          </a:p>
        </p:txBody>
      </p:sp>
      <p:sp>
        <p:nvSpPr>
          <p:cNvPr id="122883" name="Rectangle 3"/>
          <p:cNvSpPr>
            <a:spLocks noGrp="1" noChangeArrowheads="1"/>
          </p:cNvSpPr>
          <p:nvPr>
            <p:ph type="dt" sz="quarter" idx="1"/>
          </p:nvPr>
        </p:nvSpPr>
        <p:spPr bwMode="auto">
          <a:xfrm>
            <a:off x="3884998" y="1"/>
            <a:ext cx="2971433" cy="465052"/>
          </a:xfrm>
          <a:prstGeom prst="rect">
            <a:avLst/>
          </a:prstGeom>
          <a:noFill/>
          <a:ln w="9525">
            <a:noFill/>
            <a:miter lim="800000"/>
            <a:headEnd/>
            <a:tailEnd/>
          </a:ln>
          <a:effectLst/>
        </p:spPr>
        <p:txBody>
          <a:bodyPr vert="horz" wrap="square" lIns="92423" tIns="46210" rIns="92423" bIns="46210" numCol="1" anchor="t" anchorCtr="0" compatLnSpc="1">
            <a:prstTxWarp prst="textNoShape">
              <a:avLst/>
            </a:prstTxWarp>
          </a:bodyPr>
          <a:lstStyle>
            <a:lvl1pPr algn="r">
              <a:defRPr sz="1200"/>
            </a:lvl1pPr>
          </a:lstStyle>
          <a:p>
            <a:pPr>
              <a:defRPr/>
            </a:pPr>
            <a:endParaRPr lang="en-US"/>
          </a:p>
        </p:txBody>
      </p:sp>
      <p:sp>
        <p:nvSpPr>
          <p:cNvPr id="122884" name="Rectangle 4"/>
          <p:cNvSpPr>
            <a:spLocks noGrp="1" noChangeArrowheads="1"/>
          </p:cNvSpPr>
          <p:nvPr>
            <p:ph type="ftr" sz="quarter" idx="2"/>
          </p:nvPr>
        </p:nvSpPr>
        <p:spPr bwMode="auto">
          <a:xfrm>
            <a:off x="0" y="8847209"/>
            <a:ext cx="2971433" cy="465052"/>
          </a:xfrm>
          <a:prstGeom prst="rect">
            <a:avLst/>
          </a:prstGeom>
          <a:noFill/>
          <a:ln w="9525">
            <a:noFill/>
            <a:miter lim="800000"/>
            <a:headEnd/>
            <a:tailEnd/>
          </a:ln>
          <a:effectLst/>
        </p:spPr>
        <p:txBody>
          <a:bodyPr vert="horz" wrap="square" lIns="92423" tIns="46210" rIns="92423" bIns="46210" numCol="1" anchor="b" anchorCtr="0" compatLnSpc="1">
            <a:prstTxWarp prst="textNoShape">
              <a:avLst/>
            </a:prstTxWarp>
          </a:bodyPr>
          <a:lstStyle>
            <a:lvl1pPr>
              <a:defRPr sz="1200"/>
            </a:lvl1pPr>
          </a:lstStyle>
          <a:p>
            <a:pPr>
              <a:defRPr/>
            </a:pPr>
            <a:endParaRPr lang="en-US"/>
          </a:p>
        </p:txBody>
      </p:sp>
      <p:sp>
        <p:nvSpPr>
          <p:cNvPr id="122885" name="Rectangle 5"/>
          <p:cNvSpPr>
            <a:spLocks noGrp="1" noChangeArrowheads="1"/>
          </p:cNvSpPr>
          <p:nvPr>
            <p:ph type="sldNum" sz="quarter" idx="3"/>
          </p:nvPr>
        </p:nvSpPr>
        <p:spPr bwMode="auto">
          <a:xfrm>
            <a:off x="3884998" y="8847209"/>
            <a:ext cx="2971433" cy="465052"/>
          </a:xfrm>
          <a:prstGeom prst="rect">
            <a:avLst/>
          </a:prstGeom>
          <a:noFill/>
          <a:ln w="9525">
            <a:noFill/>
            <a:miter lim="800000"/>
            <a:headEnd/>
            <a:tailEnd/>
          </a:ln>
          <a:effectLst/>
        </p:spPr>
        <p:txBody>
          <a:bodyPr vert="horz" wrap="square" lIns="92423" tIns="46210" rIns="92423" bIns="46210" numCol="1" anchor="b" anchorCtr="0" compatLnSpc="1">
            <a:prstTxWarp prst="textNoShape">
              <a:avLst/>
            </a:prstTxWarp>
          </a:bodyPr>
          <a:lstStyle>
            <a:lvl1pPr algn="r">
              <a:defRPr sz="12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1"/>
            <a:ext cx="2971433" cy="465052"/>
          </a:xfrm>
          <a:prstGeom prst="rect">
            <a:avLst/>
          </a:prstGeom>
          <a:noFill/>
          <a:ln w="9525">
            <a:noFill/>
            <a:miter lim="800000"/>
            <a:headEnd/>
            <a:tailEnd/>
          </a:ln>
          <a:effectLst/>
        </p:spPr>
        <p:txBody>
          <a:bodyPr vert="horz" wrap="square" lIns="92423" tIns="46210" rIns="92423" bIns="46210" numCol="1" anchor="t" anchorCtr="0" compatLnSpc="1">
            <a:prstTxWarp prst="textNoShape">
              <a:avLst/>
            </a:prstTxWarp>
          </a:bodyPr>
          <a:lstStyle>
            <a:lvl1pPr>
              <a:defRPr sz="1200"/>
            </a:lvl1pPr>
          </a:lstStyle>
          <a:p>
            <a:pPr>
              <a:defRPr/>
            </a:pPr>
            <a:endParaRPr lang="en-US"/>
          </a:p>
        </p:txBody>
      </p:sp>
      <p:sp>
        <p:nvSpPr>
          <p:cNvPr id="121859" name="Rectangle 3"/>
          <p:cNvSpPr>
            <a:spLocks noGrp="1" noChangeArrowheads="1"/>
          </p:cNvSpPr>
          <p:nvPr>
            <p:ph type="dt" idx="1"/>
          </p:nvPr>
        </p:nvSpPr>
        <p:spPr bwMode="auto">
          <a:xfrm>
            <a:off x="3884998" y="1"/>
            <a:ext cx="2971433" cy="465052"/>
          </a:xfrm>
          <a:prstGeom prst="rect">
            <a:avLst/>
          </a:prstGeom>
          <a:noFill/>
          <a:ln w="9525">
            <a:noFill/>
            <a:miter lim="800000"/>
            <a:headEnd/>
            <a:tailEnd/>
          </a:ln>
          <a:effectLst/>
        </p:spPr>
        <p:txBody>
          <a:bodyPr vert="horz" wrap="square" lIns="92423" tIns="46210" rIns="92423" bIns="4621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325438" y="698500"/>
            <a:ext cx="6207125" cy="3492500"/>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685957" y="4424407"/>
            <a:ext cx="5486086" cy="4190276"/>
          </a:xfrm>
          <a:prstGeom prst="rect">
            <a:avLst/>
          </a:prstGeom>
          <a:noFill/>
          <a:ln w="9525">
            <a:noFill/>
            <a:miter lim="800000"/>
            <a:headEnd/>
            <a:tailEnd/>
          </a:ln>
          <a:effectLst/>
        </p:spPr>
        <p:txBody>
          <a:bodyPr vert="horz" wrap="square" lIns="92423" tIns="46210" rIns="92423" bIns="462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1862" name="Rectangle 6"/>
          <p:cNvSpPr>
            <a:spLocks noGrp="1" noChangeArrowheads="1"/>
          </p:cNvSpPr>
          <p:nvPr>
            <p:ph type="ftr" sz="quarter" idx="4"/>
          </p:nvPr>
        </p:nvSpPr>
        <p:spPr bwMode="auto">
          <a:xfrm>
            <a:off x="0" y="8847209"/>
            <a:ext cx="2971433" cy="465052"/>
          </a:xfrm>
          <a:prstGeom prst="rect">
            <a:avLst/>
          </a:prstGeom>
          <a:noFill/>
          <a:ln w="9525">
            <a:noFill/>
            <a:miter lim="800000"/>
            <a:headEnd/>
            <a:tailEnd/>
          </a:ln>
          <a:effectLst/>
        </p:spPr>
        <p:txBody>
          <a:bodyPr vert="horz" wrap="square" lIns="92423" tIns="46210" rIns="92423" bIns="46210" numCol="1" anchor="b" anchorCtr="0" compatLnSpc="1">
            <a:prstTxWarp prst="textNoShape">
              <a:avLst/>
            </a:prstTxWarp>
          </a:bodyPr>
          <a:lstStyle>
            <a:lvl1pPr>
              <a:defRPr sz="1200"/>
            </a:lvl1pPr>
          </a:lstStyle>
          <a:p>
            <a:pPr>
              <a:defRPr/>
            </a:pPr>
            <a:endParaRPr lang="en-US"/>
          </a:p>
        </p:txBody>
      </p:sp>
      <p:sp>
        <p:nvSpPr>
          <p:cNvPr id="121863" name="Rectangle 7"/>
          <p:cNvSpPr>
            <a:spLocks noGrp="1" noChangeArrowheads="1"/>
          </p:cNvSpPr>
          <p:nvPr>
            <p:ph type="sldNum" sz="quarter" idx="5"/>
          </p:nvPr>
        </p:nvSpPr>
        <p:spPr bwMode="auto">
          <a:xfrm>
            <a:off x="3884998" y="8847209"/>
            <a:ext cx="2971433" cy="465052"/>
          </a:xfrm>
          <a:prstGeom prst="rect">
            <a:avLst/>
          </a:prstGeom>
          <a:noFill/>
          <a:ln w="9525">
            <a:noFill/>
            <a:miter lim="800000"/>
            <a:headEnd/>
            <a:tailEnd/>
          </a:ln>
          <a:effectLst/>
        </p:spPr>
        <p:txBody>
          <a:bodyPr vert="horz" wrap="square" lIns="92423" tIns="46210" rIns="92423" bIns="46210" numCol="1" anchor="b" anchorCtr="0" compatLnSpc="1">
            <a:prstTxWarp prst="textNoShape">
              <a:avLst/>
            </a:prstTxWarp>
          </a:bodyPr>
          <a:lstStyle>
            <a:lvl1pPr algn="r">
              <a:defRPr sz="12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a:t>
            </a:fld>
            <a:endParaRPr lang="en-US"/>
          </a:p>
        </p:txBody>
      </p:sp>
    </p:spTree>
    <p:extLst>
      <p:ext uri="{BB962C8B-B14F-4D97-AF65-F5344CB8AC3E}">
        <p14:creationId xmlns:p14="http://schemas.microsoft.com/office/powerpoint/2010/main" val="1723218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10</a:t>
            </a:fld>
            <a:endParaRPr lang="en-US"/>
          </a:p>
        </p:txBody>
      </p:sp>
    </p:spTree>
    <p:extLst>
      <p:ext uri="{BB962C8B-B14F-4D97-AF65-F5344CB8AC3E}">
        <p14:creationId xmlns:p14="http://schemas.microsoft.com/office/powerpoint/2010/main" val="1962207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11</a:t>
            </a:fld>
            <a:endParaRPr lang="en-US"/>
          </a:p>
        </p:txBody>
      </p:sp>
    </p:spTree>
    <p:extLst>
      <p:ext uri="{BB962C8B-B14F-4D97-AF65-F5344CB8AC3E}">
        <p14:creationId xmlns:p14="http://schemas.microsoft.com/office/powerpoint/2010/main" val="360229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12</a:t>
            </a:fld>
            <a:endParaRPr lang="en-US"/>
          </a:p>
        </p:txBody>
      </p:sp>
    </p:spTree>
    <p:extLst>
      <p:ext uri="{BB962C8B-B14F-4D97-AF65-F5344CB8AC3E}">
        <p14:creationId xmlns:p14="http://schemas.microsoft.com/office/powerpoint/2010/main" val="3485584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2</a:t>
            </a:fld>
            <a:endParaRPr lang="en-US"/>
          </a:p>
        </p:txBody>
      </p:sp>
    </p:spTree>
    <p:extLst>
      <p:ext uri="{BB962C8B-B14F-4D97-AF65-F5344CB8AC3E}">
        <p14:creationId xmlns:p14="http://schemas.microsoft.com/office/powerpoint/2010/main" val="407971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3</a:t>
            </a:fld>
            <a:endParaRPr lang="en-US"/>
          </a:p>
        </p:txBody>
      </p:sp>
    </p:spTree>
    <p:extLst>
      <p:ext uri="{BB962C8B-B14F-4D97-AF65-F5344CB8AC3E}">
        <p14:creationId xmlns:p14="http://schemas.microsoft.com/office/powerpoint/2010/main" val="598361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4</a:t>
            </a:fld>
            <a:endParaRPr lang="en-US"/>
          </a:p>
        </p:txBody>
      </p:sp>
    </p:spTree>
    <p:extLst>
      <p:ext uri="{BB962C8B-B14F-4D97-AF65-F5344CB8AC3E}">
        <p14:creationId xmlns:p14="http://schemas.microsoft.com/office/powerpoint/2010/main" val="2462161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5</a:t>
            </a:fld>
            <a:endParaRPr lang="en-US"/>
          </a:p>
        </p:txBody>
      </p:sp>
    </p:spTree>
    <p:extLst>
      <p:ext uri="{BB962C8B-B14F-4D97-AF65-F5344CB8AC3E}">
        <p14:creationId xmlns:p14="http://schemas.microsoft.com/office/powerpoint/2010/main" val="3371983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6</a:t>
            </a:fld>
            <a:endParaRPr lang="en-US"/>
          </a:p>
        </p:txBody>
      </p:sp>
    </p:spTree>
    <p:extLst>
      <p:ext uri="{BB962C8B-B14F-4D97-AF65-F5344CB8AC3E}">
        <p14:creationId xmlns:p14="http://schemas.microsoft.com/office/powerpoint/2010/main" val="2051132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7</a:t>
            </a:fld>
            <a:endParaRPr lang="en-US"/>
          </a:p>
        </p:txBody>
      </p:sp>
    </p:spTree>
    <p:extLst>
      <p:ext uri="{BB962C8B-B14F-4D97-AF65-F5344CB8AC3E}">
        <p14:creationId xmlns:p14="http://schemas.microsoft.com/office/powerpoint/2010/main" val="3470208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8</a:t>
            </a:fld>
            <a:endParaRPr lang="en-US"/>
          </a:p>
        </p:txBody>
      </p:sp>
    </p:spTree>
    <p:extLst>
      <p:ext uri="{BB962C8B-B14F-4D97-AF65-F5344CB8AC3E}">
        <p14:creationId xmlns:p14="http://schemas.microsoft.com/office/powerpoint/2010/main" val="1189279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9</a:t>
            </a:fld>
            <a:endParaRPr lang="en-US"/>
          </a:p>
        </p:txBody>
      </p:sp>
    </p:spTree>
    <p:extLst>
      <p:ext uri="{BB962C8B-B14F-4D97-AF65-F5344CB8AC3E}">
        <p14:creationId xmlns:p14="http://schemas.microsoft.com/office/powerpoint/2010/main" val="331679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03BA23CF-AA30-4A18-B744-605C3E9DBF0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dirty="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3"/>
          </a:xfrm>
        </p:spPr>
        <p:txBody>
          <a:bodyPr anchor="b"/>
          <a:lstStyle>
            <a:lvl1pPr algn="l">
              <a:defRPr sz="2300" b="1">
                <a:solidFill>
                  <a:schemeClr val="tx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2"/>
            <a:ext cx="5486400" cy="3086100"/>
          </a:xfrm>
        </p:spPr>
        <p:txBody>
          <a:bodyPr/>
          <a:lstStyle>
            <a:lvl1pPr marL="0" indent="0">
              <a:buNone/>
              <a:defRPr sz="2700"/>
            </a:lvl1pPr>
            <a:lvl2pPr marL="380895" indent="0">
              <a:buNone/>
              <a:defRPr sz="2300"/>
            </a:lvl2pPr>
            <a:lvl3pPr marL="761790" indent="0">
              <a:buNone/>
              <a:defRPr sz="2000"/>
            </a:lvl3pPr>
            <a:lvl4pPr marL="1142683" indent="0">
              <a:buNone/>
              <a:defRPr sz="1700"/>
            </a:lvl4pPr>
            <a:lvl5pPr marL="1523573" indent="0">
              <a:buNone/>
              <a:defRPr sz="1700"/>
            </a:lvl5pPr>
            <a:lvl6pPr marL="1904467" indent="0">
              <a:buNone/>
              <a:defRPr sz="1700"/>
            </a:lvl6pPr>
            <a:lvl7pPr marL="2285362" indent="0">
              <a:buNone/>
              <a:defRPr sz="1700"/>
            </a:lvl7pPr>
            <a:lvl8pPr marL="2666253" indent="0">
              <a:buNone/>
              <a:defRPr sz="1700"/>
            </a:lvl8pPr>
            <a:lvl9pPr marL="3047146" indent="0">
              <a:buNone/>
              <a:defRPr sz="17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a:noFill/>
          <a:ln w="9525" algn="ctr">
            <a:noFill/>
            <a:miter lim="800000"/>
            <a:headEnd/>
            <a:tailEnd/>
          </a:ln>
        </p:spPr>
        <p:txBody>
          <a:bodyPr vert="horz" wrap="square" lIns="76179" tIns="38088" rIns="76179" bIns="38088" numCol="1" anchor="t" anchorCtr="0" compatLnSpc="1">
            <a:prstTxWarp prst="textNoShape">
              <a:avLst/>
            </a:prstTxWarp>
          </a:bodyPr>
          <a:lstStyle>
            <a:lvl1pPr marL="0" indent="0" algn="l" rtl="0" eaLnBrk="0" fontAlgn="base" hangingPunct="0">
              <a:spcAft>
                <a:spcPct val="0"/>
              </a:spcAft>
              <a:buNone/>
              <a:defRPr lang="en-US" sz="1700" smtClean="0">
                <a:solidFill>
                  <a:schemeClr val="tx1"/>
                </a:solidFill>
                <a:latin typeface="+mn-lt"/>
                <a:ea typeface="+mn-ea"/>
                <a:cs typeface="+mn-cs"/>
              </a:defRPr>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07157"/>
            <a:ext cx="2141537" cy="4301728"/>
          </a:xfrm>
        </p:spPr>
        <p:txBody>
          <a:bodyPr vert="eaVert"/>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31775" y="107157"/>
            <a:ext cx="6275388" cy="430172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 name="Picture 9" descr="TI training slides BG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46"/>
            <a:ext cx="9153769" cy="5156392"/>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9"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7355571E-02C7-4909-A943-092A83DD3418}" type="slidenum">
              <a:rPr lang="en-US"/>
              <a:pPr>
                <a:defRPr/>
              </a:pPr>
              <a:t>‹#›</a:t>
            </a:fld>
            <a:endParaRPr lang="en-US"/>
          </a:p>
        </p:txBody>
      </p:sp>
      <p:grpSp>
        <p:nvGrpSpPr>
          <p:cNvPr id="16" name="Group 15"/>
          <p:cNvGrpSpPr/>
          <p:nvPr userDrawn="1"/>
        </p:nvGrpSpPr>
        <p:grpSpPr>
          <a:xfrm>
            <a:off x="0" y="4706938"/>
            <a:ext cx="8826500" cy="388620"/>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descr="TI training slides BG3.jpg"/>
          <p:cNvPicPr>
            <a:picLocks noChangeAspect="1"/>
          </p:cNvPicPr>
          <p:nvPr userDrawn="1"/>
        </p:nvPicPr>
        <p:blipFill rotWithShape="1">
          <a:blip r:embed="rId2">
            <a:extLst>
              <a:ext uri="{28A0092B-C50C-407E-A947-70E740481C1C}">
                <a14:useLocalDpi xmlns:a14="http://schemas.microsoft.com/office/drawing/2010/main" val="0"/>
              </a:ext>
            </a:extLst>
          </a:blip>
          <a:srcRect l="847"/>
          <a:stretch/>
        </p:blipFill>
        <p:spPr>
          <a:xfrm>
            <a:off x="-9136" y="0"/>
            <a:ext cx="9162274"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A18096A3-1C74-4210-9B46-F757C8F29AA0}" type="slidenum">
              <a:rPr lang="en-US"/>
              <a:pPr>
                <a:defRPr/>
              </a:pPr>
              <a:t>‹#›</a:t>
            </a:fld>
            <a:endParaRPr lang="en-US"/>
          </a:p>
        </p:txBody>
      </p:sp>
      <p:grpSp>
        <p:nvGrpSpPr>
          <p:cNvPr id="20" name="Group 19"/>
          <p:cNvGrpSpPr/>
          <p:nvPr userDrawn="1"/>
        </p:nvGrpSpPr>
        <p:grpSpPr>
          <a:xfrm>
            <a:off x="0"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0" name="Picture 9" descr="selected_powerpoint_bg_1_grey1280x720.jpg"/>
          <p:cNvPicPr>
            <a:picLocks noChangeAspect="1"/>
          </p:cNvPicPr>
          <p:nvPr userDrawn="1"/>
        </p:nvPicPr>
        <p:blipFill>
          <a:blip r:embed="rId2" cstate="print"/>
          <a:stretch>
            <a:fillRect/>
          </a:stretch>
        </p:blipFill>
        <p:spPr>
          <a:xfrm>
            <a:off x="0" y="10298"/>
            <a:ext cx="9144000"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3C7E7816-A48B-4805-9A47-CE865F4F101F}" type="slidenum">
              <a:rPr lang="en-US"/>
              <a:pPr>
                <a:defRPr/>
              </a:pPr>
              <a:t>‹#›</a:t>
            </a:fld>
            <a:endParaRPr lang="en-US"/>
          </a:p>
        </p:txBody>
      </p:sp>
      <p:grpSp>
        <p:nvGrpSpPr>
          <p:cNvPr id="20" name="Group 19"/>
          <p:cNvGrpSpPr/>
          <p:nvPr userDrawn="1"/>
        </p:nvGrpSpPr>
        <p:grpSpPr>
          <a:xfrm>
            <a:off x="0"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3300" b="1" cap="all">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00"/>
            </a:lvl1pPr>
            <a:lvl2pPr marL="380895" indent="0">
              <a:buNone/>
              <a:defRPr sz="1500"/>
            </a:lvl2pPr>
            <a:lvl3pPr marL="761790" indent="0">
              <a:buNone/>
              <a:defRPr sz="1300"/>
            </a:lvl3pPr>
            <a:lvl4pPr marL="1142683" indent="0">
              <a:buNone/>
              <a:defRPr sz="1200"/>
            </a:lvl4pPr>
            <a:lvl5pPr marL="1523573" indent="0">
              <a:buNone/>
              <a:defRPr sz="1200"/>
            </a:lvl5pPr>
            <a:lvl6pPr marL="1904467" indent="0">
              <a:buNone/>
              <a:defRPr sz="1200"/>
            </a:lvl6pPr>
            <a:lvl7pPr marL="2285362" indent="0">
              <a:buNone/>
              <a:defRPr sz="1200"/>
            </a:lvl7pPr>
            <a:lvl8pPr marL="2666253" indent="0">
              <a:buNone/>
              <a:defRPr sz="1200"/>
            </a:lvl8pPr>
            <a:lvl9pPr marL="3047146" indent="0">
              <a:buNone/>
              <a:defRPr sz="12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638925" y="4537472"/>
            <a:ext cx="2133600" cy="154782"/>
          </a:xfrm>
          <a:ln/>
        </p:spPr>
        <p:txBody>
          <a:bodyPr/>
          <a:lstStyle>
            <a:lvl1pPr>
              <a:defRPr/>
            </a:lvl1pPr>
          </a:lstStyle>
          <a:p>
            <a:pPr>
              <a:defRPr/>
            </a:pPr>
            <a:fld id="{4E6118DC-F0C3-4C61-9EEA-2C495CD0458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3"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a:p>
        </p:txBody>
      </p:sp>
      <p:sp>
        <p:nvSpPr>
          <p:cNvPr id="19" name="Rectangle 18"/>
          <p:cNvSpPr/>
          <p:nvPr userDrawn="1"/>
        </p:nvSpPr>
        <p:spPr>
          <a:xfrm>
            <a:off x="41910" y="4743450"/>
            <a:ext cx="874014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a:p>
        </p:txBody>
      </p:sp>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642100" y="453747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grpSp>
        <p:nvGrpSpPr>
          <p:cNvPr id="16" name="Group 15"/>
          <p:cNvGrpSpPr/>
          <p:nvPr userDrawn="1"/>
        </p:nvGrpSpPr>
        <p:grpSpPr>
          <a:xfrm>
            <a:off x="0" y="4706938"/>
            <a:ext cx="8826500" cy="38862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16" cstate="print"/>
            <a:srcRect/>
            <a:stretch>
              <a:fillRect/>
            </a:stretch>
          </p:blipFill>
          <p:spPr bwMode="auto">
            <a:xfrm>
              <a:off x="8593138" y="6440488"/>
              <a:ext cx="1874837" cy="23177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700" b="1">
          <a:solidFill>
            <a:schemeClr val="tx2"/>
          </a:solidFill>
          <a:latin typeface="+mj-lt"/>
          <a:ea typeface="+mj-ea"/>
          <a:cs typeface="+mj-cs"/>
        </a:defRPr>
      </a:lvl1pPr>
      <a:lvl2pPr algn="l" rtl="0" eaLnBrk="0" fontAlgn="base" hangingPunct="0">
        <a:lnSpc>
          <a:spcPct val="85000"/>
        </a:lnSpc>
        <a:spcBef>
          <a:spcPct val="0"/>
        </a:spcBef>
        <a:spcAft>
          <a:spcPct val="0"/>
        </a:spcAft>
        <a:defRPr sz="2700" b="1">
          <a:solidFill>
            <a:schemeClr val="tx2"/>
          </a:solidFill>
          <a:latin typeface="Arial" charset="0"/>
        </a:defRPr>
      </a:lvl2pPr>
      <a:lvl3pPr algn="l" rtl="0" eaLnBrk="0" fontAlgn="base" hangingPunct="0">
        <a:lnSpc>
          <a:spcPct val="85000"/>
        </a:lnSpc>
        <a:spcBef>
          <a:spcPct val="0"/>
        </a:spcBef>
        <a:spcAft>
          <a:spcPct val="0"/>
        </a:spcAft>
        <a:defRPr sz="2700" b="1">
          <a:solidFill>
            <a:schemeClr val="tx2"/>
          </a:solidFill>
          <a:latin typeface="Arial" charset="0"/>
        </a:defRPr>
      </a:lvl3pPr>
      <a:lvl4pPr algn="l" rtl="0" eaLnBrk="0" fontAlgn="base" hangingPunct="0">
        <a:lnSpc>
          <a:spcPct val="85000"/>
        </a:lnSpc>
        <a:spcBef>
          <a:spcPct val="0"/>
        </a:spcBef>
        <a:spcAft>
          <a:spcPct val="0"/>
        </a:spcAft>
        <a:defRPr sz="2700" b="1">
          <a:solidFill>
            <a:schemeClr val="tx2"/>
          </a:solidFill>
          <a:latin typeface="Arial" charset="0"/>
        </a:defRPr>
      </a:lvl4pPr>
      <a:lvl5pPr algn="l" rtl="0" eaLnBrk="0" fontAlgn="base" hangingPunct="0">
        <a:lnSpc>
          <a:spcPct val="85000"/>
        </a:lnSpc>
        <a:spcBef>
          <a:spcPct val="0"/>
        </a:spcBef>
        <a:spcAft>
          <a:spcPct val="0"/>
        </a:spcAft>
        <a:defRPr sz="2700" b="1">
          <a:solidFill>
            <a:schemeClr val="tx2"/>
          </a:solidFill>
          <a:latin typeface="Arial" charset="0"/>
        </a:defRPr>
      </a:lvl5pPr>
      <a:lvl6pPr marL="380895" algn="l" rtl="0" fontAlgn="base">
        <a:lnSpc>
          <a:spcPct val="85000"/>
        </a:lnSpc>
        <a:spcBef>
          <a:spcPct val="0"/>
        </a:spcBef>
        <a:spcAft>
          <a:spcPct val="0"/>
        </a:spcAft>
        <a:defRPr sz="2700" b="1">
          <a:solidFill>
            <a:srgbClr val="FF0000"/>
          </a:solidFill>
          <a:latin typeface="Arial" charset="0"/>
        </a:defRPr>
      </a:lvl6pPr>
      <a:lvl7pPr marL="761790" algn="l" rtl="0" fontAlgn="base">
        <a:lnSpc>
          <a:spcPct val="85000"/>
        </a:lnSpc>
        <a:spcBef>
          <a:spcPct val="0"/>
        </a:spcBef>
        <a:spcAft>
          <a:spcPct val="0"/>
        </a:spcAft>
        <a:defRPr sz="2700" b="1">
          <a:solidFill>
            <a:srgbClr val="FF0000"/>
          </a:solidFill>
          <a:latin typeface="Arial" charset="0"/>
        </a:defRPr>
      </a:lvl7pPr>
      <a:lvl8pPr marL="1142683" algn="l" rtl="0" fontAlgn="base">
        <a:lnSpc>
          <a:spcPct val="85000"/>
        </a:lnSpc>
        <a:spcBef>
          <a:spcPct val="0"/>
        </a:spcBef>
        <a:spcAft>
          <a:spcPct val="0"/>
        </a:spcAft>
        <a:defRPr sz="2700" b="1">
          <a:solidFill>
            <a:srgbClr val="FF0000"/>
          </a:solidFill>
          <a:latin typeface="Arial" charset="0"/>
        </a:defRPr>
      </a:lvl8pPr>
      <a:lvl9pPr marL="1523573" algn="l" rtl="0" fontAlgn="base">
        <a:lnSpc>
          <a:spcPct val="85000"/>
        </a:lnSpc>
        <a:spcBef>
          <a:spcPct val="0"/>
        </a:spcBef>
        <a:spcAft>
          <a:spcPct val="0"/>
        </a:spcAft>
        <a:defRPr sz="2700" b="1">
          <a:solidFill>
            <a:srgbClr val="FF0000"/>
          </a:solidFill>
          <a:latin typeface="Arial" charset="0"/>
        </a:defRPr>
      </a:lvl9pPr>
    </p:titleStyle>
    <p:bodyStyle>
      <a:lvl1pPr marL="189124" indent="-189124" algn="l" rtl="0" eaLnBrk="0" fontAlgn="base" hangingPunct="0">
        <a:spcBef>
          <a:spcPts val="667"/>
        </a:spcBef>
        <a:spcAft>
          <a:spcPct val="0"/>
        </a:spcAft>
        <a:buChar char="•"/>
        <a:defRPr sz="1800">
          <a:solidFill>
            <a:schemeClr val="tx1"/>
          </a:solidFill>
          <a:latin typeface="+mn-lt"/>
          <a:ea typeface="+mn-ea"/>
          <a:cs typeface="+mn-cs"/>
        </a:defRPr>
      </a:lvl1pPr>
      <a:lvl2pPr marL="478763" indent="-194416" algn="l" rtl="0" eaLnBrk="0" fontAlgn="base" hangingPunct="0">
        <a:spcBef>
          <a:spcPct val="20000"/>
        </a:spcBef>
        <a:spcAft>
          <a:spcPct val="0"/>
        </a:spcAft>
        <a:buChar char="–"/>
        <a:defRPr sz="1600">
          <a:solidFill>
            <a:schemeClr val="tx1"/>
          </a:solidFill>
          <a:latin typeface="+mn-lt"/>
        </a:defRPr>
      </a:lvl2pPr>
      <a:lvl3pPr marL="711530" indent="-137548" algn="l" rtl="0" eaLnBrk="0" fontAlgn="base" hangingPunct="0">
        <a:spcBef>
          <a:spcPct val="15000"/>
        </a:spcBef>
        <a:spcAft>
          <a:spcPct val="0"/>
        </a:spcAft>
        <a:buChar char="•"/>
        <a:defRPr sz="1600">
          <a:solidFill>
            <a:schemeClr val="tx1"/>
          </a:solidFill>
          <a:latin typeface="+mn-lt"/>
        </a:defRPr>
      </a:lvl3pPr>
      <a:lvl4pPr marL="1001168" indent="-194416" algn="l" rtl="0" eaLnBrk="0" fontAlgn="base" hangingPunct="0">
        <a:spcBef>
          <a:spcPct val="5000"/>
        </a:spcBef>
        <a:spcAft>
          <a:spcPct val="0"/>
        </a:spcAft>
        <a:buChar char="–"/>
        <a:defRPr sz="1600">
          <a:solidFill>
            <a:schemeClr val="tx1"/>
          </a:solidFill>
          <a:latin typeface="+mn-lt"/>
        </a:defRPr>
      </a:lvl4pPr>
      <a:lvl5pPr marL="1240546" indent="-144163" algn="l" rtl="0" eaLnBrk="0" fontAlgn="base" hangingPunct="0">
        <a:spcBef>
          <a:spcPct val="0"/>
        </a:spcBef>
        <a:spcAft>
          <a:spcPct val="0"/>
        </a:spcAft>
        <a:buChar char="»"/>
        <a:defRPr sz="1600">
          <a:solidFill>
            <a:schemeClr val="tx1"/>
          </a:solidFill>
          <a:latin typeface="+mn-lt"/>
        </a:defRPr>
      </a:lvl5pPr>
      <a:lvl6pPr marL="1621441" indent="-144163" algn="l" rtl="0" fontAlgn="base">
        <a:spcBef>
          <a:spcPct val="0"/>
        </a:spcBef>
        <a:spcAft>
          <a:spcPct val="0"/>
        </a:spcAft>
        <a:buChar char="»"/>
        <a:defRPr sz="1300">
          <a:solidFill>
            <a:schemeClr val="tx1"/>
          </a:solidFill>
          <a:latin typeface="+mn-lt"/>
        </a:defRPr>
      </a:lvl6pPr>
      <a:lvl7pPr marL="2002336" indent="-144163" algn="l" rtl="0" fontAlgn="base">
        <a:spcBef>
          <a:spcPct val="0"/>
        </a:spcBef>
        <a:spcAft>
          <a:spcPct val="0"/>
        </a:spcAft>
        <a:buChar char="»"/>
        <a:defRPr sz="1300">
          <a:solidFill>
            <a:schemeClr val="tx1"/>
          </a:solidFill>
          <a:latin typeface="+mn-lt"/>
        </a:defRPr>
      </a:lvl7pPr>
      <a:lvl8pPr marL="2383230" indent="-144163" algn="l" rtl="0" fontAlgn="base">
        <a:spcBef>
          <a:spcPct val="0"/>
        </a:spcBef>
        <a:spcAft>
          <a:spcPct val="0"/>
        </a:spcAft>
        <a:buChar char="»"/>
        <a:defRPr sz="1300">
          <a:solidFill>
            <a:schemeClr val="tx1"/>
          </a:solidFill>
          <a:latin typeface="+mn-lt"/>
        </a:defRPr>
      </a:lvl8pPr>
      <a:lvl9pPr marL="2764124" indent="-144163" algn="l" rtl="0" fontAlgn="base">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smtClean="0"/>
              <a:t>Plan for Tonight’s Office Hours </a:t>
            </a:r>
            <a:endParaRPr lang="en-US" dirty="0"/>
          </a:p>
        </p:txBody>
      </p:sp>
      <p:sp>
        <p:nvSpPr>
          <p:cNvPr id="5" name="Content Placeholder 4"/>
          <p:cNvSpPr>
            <a:spLocks noGrp="1"/>
          </p:cNvSpPr>
          <p:nvPr>
            <p:ph idx="1"/>
          </p:nvPr>
        </p:nvSpPr>
        <p:spPr>
          <a:xfrm>
            <a:off x="307975" y="717954"/>
            <a:ext cx="8467725" cy="3709449"/>
          </a:xfrm>
        </p:spPr>
        <p:txBody>
          <a:bodyPr/>
          <a:lstStyle/>
          <a:p>
            <a:r>
              <a:rPr lang="en-US" sz="2000" dirty="0" smtClean="0"/>
              <a:t>Show how the TI-83/84 and TI-</a:t>
            </a:r>
            <a:r>
              <a:rPr lang="en-US" sz="2000" dirty="0" err="1" smtClean="0"/>
              <a:t>Nspire</a:t>
            </a:r>
            <a:r>
              <a:rPr lang="en-US" sz="2000" dirty="0" smtClean="0"/>
              <a:t> can be used to support teaching and learning in Units 3–5 of the AP Statistics Course and Exam Description (CED):</a:t>
            </a:r>
          </a:p>
          <a:p>
            <a:pPr marL="284347" lvl="1" indent="0">
              <a:buNone/>
            </a:pPr>
            <a:r>
              <a:rPr lang="en-US" sz="2000" dirty="0" smtClean="0">
                <a:solidFill>
                  <a:srgbClr val="00B0F0"/>
                </a:solidFill>
              </a:rPr>
              <a:t>Unit 3: Collecting Data</a:t>
            </a:r>
          </a:p>
          <a:p>
            <a:pPr marL="284347" lvl="1" indent="0">
              <a:buNone/>
            </a:pPr>
            <a:r>
              <a:rPr lang="en-US" sz="2000" dirty="0" smtClean="0">
                <a:solidFill>
                  <a:srgbClr val="00B0F0"/>
                </a:solidFill>
              </a:rPr>
              <a:t>Unit 4: Probability, Random Variables, and Probability Distributions</a:t>
            </a:r>
          </a:p>
          <a:p>
            <a:pPr marL="284347" lvl="1" indent="0">
              <a:buNone/>
            </a:pPr>
            <a:r>
              <a:rPr lang="en-US" sz="2000" dirty="0" smtClean="0">
                <a:solidFill>
                  <a:srgbClr val="00B0F0"/>
                </a:solidFill>
              </a:rPr>
              <a:t>Unit 5: Sampling Distributions</a:t>
            </a:r>
          </a:p>
          <a:p>
            <a:r>
              <a:rPr lang="en-US" sz="2000" dirty="0" smtClean="0"/>
              <a:t>Share a real-world example that connects several concepts in these three units.</a:t>
            </a:r>
          </a:p>
          <a:p>
            <a:r>
              <a:rPr lang="en-US" sz="2000" dirty="0" smtClean="0"/>
              <a:t>Answer your questions!</a:t>
            </a:r>
          </a:p>
          <a:p>
            <a:pPr marL="0" indent="0">
              <a:buNone/>
            </a:pPr>
            <a:endParaRPr lang="en-US" sz="2000" i="1" dirty="0" smtClean="0"/>
          </a:p>
          <a:p>
            <a:pPr marL="0" indent="0">
              <a:buNone/>
            </a:pPr>
            <a:endParaRPr lang="en-US" sz="2200" dirty="0"/>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1</a:t>
            </a:fld>
            <a:endParaRPr lang="en-US"/>
          </a:p>
        </p:txBody>
      </p:sp>
    </p:spTree>
    <p:extLst>
      <p:ext uri="{BB962C8B-B14F-4D97-AF65-F5344CB8AC3E}">
        <p14:creationId xmlns:p14="http://schemas.microsoft.com/office/powerpoint/2010/main" val="321262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smtClean="0"/>
              <a:t>If the Lid Won’t Fit…</a:t>
            </a:r>
            <a:endParaRPr lang="en-US" dirty="0"/>
          </a:p>
        </p:txBody>
      </p:sp>
      <p:sp>
        <p:nvSpPr>
          <p:cNvPr id="5" name="Content Placeholder 4"/>
          <p:cNvSpPr>
            <a:spLocks noGrp="1"/>
          </p:cNvSpPr>
          <p:nvPr>
            <p:ph idx="1"/>
          </p:nvPr>
        </p:nvSpPr>
        <p:spPr>
          <a:xfrm>
            <a:off x="307974" y="643738"/>
            <a:ext cx="8467725" cy="4103827"/>
          </a:xfrm>
        </p:spPr>
        <p:txBody>
          <a:bodyPr/>
          <a:lstStyle/>
          <a:p>
            <a:pPr marL="0" indent="0">
              <a:buNone/>
            </a:pPr>
            <a:r>
              <a:rPr lang="en-US" sz="1600" i="1" dirty="0" smtClean="0"/>
              <a:t>Quality </a:t>
            </a:r>
            <a:r>
              <a:rPr lang="en-US" sz="1600" i="1" dirty="0"/>
              <a:t>control plan #2: </a:t>
            </a:r>
            <a:r>
              <a:rPr lang="en-US" sz="1600" dirty="0"/>
              <a:t>The manager will randomly select a large cup and a large lid, and see if the lid fits. This process will continue until the manager obtains a cup/lid </a:t>
            </a:r>
            <a:r>
              <a:rPr lang="en-US" sz="1600" dirty="0" smtClean="0"/>
              <a:t>pair for which the lid does not fit.</a:t>
            </a:r>
          </a:p>
          <a:p>
            <a:pPr marL="0" indent="0">
              <a:buNone/>
            </a:pPr>
            <a:r>
              <a:rPr lang="en-US" sz="1600" dirty="0"/>
              <a:t>Assuming the supplier’s claim is true, how many cup/lid pairs should the manager expect to randomly select to obtain a </a:t>
            </a:r>
            <a:r>
              <a:rPr lang="en-US" sz="1600" dirty="0" smtClean="0"/>
              <a:t>cup/lid </a:t>
            </a:r>
            <a:r>
              <a:rPr lang="en-US" sz="1600" dirty="0"/>
              <a:t>pair for which the lid does not fit? </a:t>
            </a:r>
            <a:endParaRPr lang="en-US" sz="1600" dirty="0" smtClean="0"/>
          </a:p>
          <a:p>
            <a:pPr marL="0" indent="0">
              <a:buNone/>
            </a:pPr>
            <a:r>
              <a:rPr lang="en-US" sz="1600" dirty="0"/>
              <a:t>Let </a:t>
            </a:r>
            <a:r>
              <a:rPr lang="en-US" sz="1600" i="1" dirty="0" smtClean="0"/>
              <a:t>W </a:t>
            </a:r>
            <a:r>
              <a:rPr lang="en-US" sz="1600" dirty="0"/>
              <a:t>= the number of </a:t>
            </a:r>
            <a:r>
              <a:rPr lang="en-US" sz="1600" dirty="0" smtClean="0"/>
              <a:t>cup/lid pairs the manager has to select to obtain one for which the lid does not fit. </a:t>
            </a:r>
            <a:r>
              <a:rPr lang="en-US" sz="1600" i="1" dirty="0" smtClean="0"/>
              <a:t>W</a:t>
            </a:r>
            <a:r>
              <a:rPr lang="en-US" sz="1600" dirty="0" smtClean="0"/>
              <a:t> </a:t>
            </a:r>
            <a:r>
              <a:rPr lang="en-US" sz="1600" dirty="0"/>
              <a:t>is a </a:t>
            </a:r>
            <a:r>
              <a:rPr lang="en-US" sz="1600" dirty="0" smtClean="0"/>
              <a:t>geometric </a:t>
            </a:r>
            <a:r>
              <a:rPr lang="en-US" sz="1600" dirty="0"/>
              <a:t>random variable with </a:t>
            </a:r>
            <a:r>
              <a:rPr lang="en-US" sz="1600" i="1" dirty="0" smtClean="0"/>
              <a:t>p</a:t>
            </a:r>
            <a:r>
              <a:rPr lang="en-US" sz="1600" dirty="0" smtClean="0"/>
              <a:t> </a:t>
            </a:r>
            <a:r>
              <a:rPr lang="en-US" sz="1600" dirty="0"/>
              <a:t>= </a:t>
            </a:r>
            <a:r>
              <a:rPr lang="en-US" sz="1600" dirty="0" smtClean="0"/>
              <a:t>1 – 0.9044 = 0.0956.</a:t>
            </a:r>
            <a:endParaRPr lang="en-US" sz="1600" dirty="0"/>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10</a:t>
            </a:fld>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73" y="2695651"/>
            <a:ext cx="2324100" cy="17526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4773" y="2695651"/>
            <a:ext cx="2324100" cy="1752600"/>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5517718" y="2906223"/>
                <a:ext cx="3406826" cy="1331455"/>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𝑊</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𝑝</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0.0956</m:t>
                        </m:r>
                      </m:den>
                    </m:f>
                    <m:r>
                      <a:rPr lang="en-US" b="0" i="1" smtClean="0">
                        <a:latin typeface="Cambria Math" panose="02040503050406030204" pitchFamily="18" charset="0"/>
                      </a:rPr>
                      <m:t>=10.46</m:t>
                    </m:r>
                  </m:oMath>
                </a14:m>
                <a:r>
                  <a:rPr lang="en-US" dirty="0" smtClean="0"/>
                  <a:t> </a:t>
                </a:r>
              </a:p>
              <a:p>
                <a:endParaRPr lang="en-US" sz="1600" i="1" dirty="0"/>
              </a:p>
              <a:p>
                <a:pPr/>
                <a14:m>
                  <m:oMathPara xmlns:m="http://schemas.openxmlformats.org/officeDocument/2006/math">
                    <m:oMathParaPr>
                      <m:jc m:val="left"/>
                    </m:oMathParaPr>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𝜎</m:t>
                          </m:r>
                        </m:e>
                        <m:sub>
                          <m:r>
                            <a:rPr lang="en-US" sz="1600" b="0" i="1" smtClean="0">
                              <a:latin typeface="Cambria Math" panose="02040503050406030204" pitchFamily="18" charset="0"/>
                            </a:rPr>
                            <m:t>𝑊</m:t>
                          </m:r>
                        </m:sub>
                      </m:sSub>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ad>
                            <m:radPr>
                              <m:degHide m:val="on"/>
                              <m:ctrlPr>
                                <a:rPr lang="en-US" sz="1600" b="0" i="1" smtClean="0">
                                  <a:latin typeface="Cambria Math" panose="02040503050406030204" pitchFamily="18" charset="0"/>
                                </a:rPr>
                              </m:ctrlPr>
                            </m:radPr>
                            <m:deg/>
                            <m:e>
                              <m:r>
                                <a:rPr lang="en-US" sz="1600" b="0" i="1" smtClean="0">
                                  <a:latin typeface="Cambria Math" panose="02040503050406030204" pitchFamily="18" charset="0"/>
                                </a:rPr>
                                <m:t>1−</m:t>
                              </m:r>
                              <m:r>
                                <a:rPr lang="en-US" sz="1600" b="0" i="1" smtClean="0">
                                  <a:latin typeface="Cambria Math" panose="02040503050406030204" pitchFamily="18" charset="0"/>
                                </a:rPr>
                                <m:t>𝑝</m:t>
                              </m:r>
                            </m:e>
                          </m:rad>
                        </m:num>
                        <m:den>
                          <m:r>
                            <a:rPr lang="en-US" sz="1600" b="0" i="1" smtClean="0">
                              <a:latin typeface="Cambria Math" panose="02040503050406030204" pitchFamily="18" charset="0"/>
                            </a:rPr>
                            <m:t>𝑝</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ad>
                            <m:radPr>
                              <m:degHide m:val="on"/>
                              <m:ctrlPr>
                                <a:rPr lang="en-US" sz="1600" b="0" i="1" smtClean="0">
                                  <a:latin typeface="Cambria Math" panose="02040503050406030204" pitchFamily="18" charset="0"/>
                                </a:rPr>
                              </m:ctrlPr>
                            </m:radPr>
                            <m:deg/>
                            <m:e>
                              <m:r>
                                <a:rPr lang="en-US" sz="1600" b="0" i="1" smtClean="0">
                                  <a:latin typeface="Cambria Math" panose="02040503050406030204" pitchFamily="18" charset="0"/>
                                </a:rPr>
                                <m:t>1−0.0956</m:t>
                              </m:r>
                            </m:e>
                          </m:rad>
                        </m:num>
                        <m:den>
                          <m:r>
                            <a:rPr lang="en-US" sz="1600" b="0" i="1" smtClean="0">
                              <a:latin typeface="Cambria Math" panose="02040503050406030204" pitchFamily="18" charset="0"/>
                            </a:rPr>
                            <m:t>0.0956</m:t>
                          </m:r>
                        </m:den>
                      </m:f>
                      <m:r>
                        <a:rPr lang="en-US" sz="1600" b="0" i="1" smtClean="0">
                          <a:latin typeface="Cambria Math" panose="02040503050406030204" pitchFamily="18" charset="0"/>
                        </a:rPr>
                        <m:t>=9.95</m:t>
                      </m:r>
                    </m:oMath>
                  </m:oMathPara>
                </a14:m>
                <a:endParaRPr lang="en-US" sz="1600" i="1" dirty="0"/>
              </a:p>
            </p:txBody>
          </p:sp>
        </mc:Choice>
        <mc:Fallback xmlns="">
          <p:sp>
            <p:nvSpPr>
              <p:cNvPr id="14" name="TextBox 13"/>
              <p:cNvSpPr txBox="1">
                <a:spLocks noRot="1" noChangeAspect="1" noMove="1" noResize="1" noEditPoints="1" noAdjustHandles="1" noChangeArrowheads="1" noChangeShapeType="1" noTextEdit="1"/>
              </p:cNvSpPr>
              <p:nvPr/>
            </p:nvSpPr>
            <p:spPr>
              <a:xfrm>
                <a:off x="5517718" y="2906223"/>
                <a:ext cx="3406826" cy="133145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0481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smtClean="0"/>
              <a:t>If the Lid Won’t Fit…</a:t>
            </a:r>
            <a:endParaRPr lang="en-US" dirty="0"/>
          </a:p>
        </p:txBody>
      </p:sp>
      <p:sp>
        <p:nvSpPr>
          <p:cNvPr id="5" name="Content Placeholder 4"/>
          <p:cNvSpPr>
            <a:spLocks noGrp="1"/>
          </p:cNvSpPr>
          <p:nvPr>
            <p:ph idx="1"/>
          </p:nvPr>
        </p:nvSpPr>
        <p:spPr>
          <a:xfrm>
            <a:off x="307974" y="643738"/>
            <a:ext cx="8214234" cy="4103827"/>
          </a:xfrm>
        </p:spPr>
        <p:txBody>
          <a:bodyPr/>
          <a:lstStyle/>
          <a:p>
            <a:pPr marL="0" indent="0">
              <a:buNone/>
            </a:pPr>
            <a:r>
              <a:rPr lang="en-US" sz="1600" i="1" dirty="0"/>
              <a:t>Quality control plan #2: </a:t>
            </a:r>
            <a:r>
              <a:rPr lang="en-US" sz="1600" dirty="0"/>
              <a:t>The manager will randomly select a large cup and a large lid, and see if the lid fits. This process will continue until the manager obtains a cup/lid pair for which the lid does not fit.</a:t>
            </a:r>
          </a:p>
          <a:p>
            <a:pPr marL="0" indent="0">
              <a:buNone/>
            </a:pPr>
            <a:r>
              <a:rPr lang="en-US" sz="1600" dirty="0"/>
              <a:t>The manager carries out this quality control plan and finds that the 29th cup/lid pair is the first one for which the lid does not fit.</a:t>
            </a:r>
          </a:p>
          <a:p>
            <a:pPr marL="0" indent="0">
              <a:buNone/>
            </a:pPr>
            <a:r>
              <a:rPr lang="en-US" sz="1600" dirty="0"/>
              <a:t>(a) Assuming the supplier’s claim is true, what is the probability that it takes 29 or more cup/lid pairs to find the first one for which the lid does not fit?</a:t>
            </a:r>
          </a:p>
          <a:p>
            <a:pPr marL="0" indent="0">
              <a:buNone/>
            </a:pPr>
            <a:r>
              <a:rPr lang="en-US" sz="1600" dirty="0"/>
              <a:t>(b) Is there convincing evidence that the supplier’s claim is false? Justify your answer.</a:t>
            </a:r>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11</a:t>
            </a:fld>
            <a:endParaRPr lang="en-US"/>
          </a:p>
        </p:txBody>
      </p:sp>
      <p:sp>
        <p:nvSpPr>
          <p:cNvPr id="12" name="TextBox 11"/>
          <p:cNvSpPr txBox="1"/>
          <p:nvPr/>
        </p:nvSpPr>
        <p:spPr>
          <a:xfrm>
            <a:off x="5530291" y="2908013"/>
            <a:ext cx="3245409" cy="1815882"/>
          </a:xfrm>
          <a:prstGeom prst="rect">
            <a:avLst/>
          </a:prstGeom>
          <a:noFill/>
        </p:spPr>
        <p:txBody>
          <a:bodyPr wrap="square" rtlCol="0">
            <a:spAutoFit/>
          </a:bodyPr>
          <a:lstStyle/>
          <a:p>
            <a:r>
              <a:rPr lang="en-US" sz="1600" dirty="0" smtClean="0"/>
              <a:t>No. If the supplier’s claim is true, there is a 0.06 probability that it will take 29 or more cup/lid pairs to find one that doesn’t fit. This result does not give convincing evidence that the supplier’s claim is false.</a:t>
            </a:r>
            <a:endParaRPr lang="en-US" sz="1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107" y="2971295"/>
            <a:ext cx="2324100" cy="1752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424" y="2971295"/>
            <a:ext cx="2324100" cy="1752600"/>
          </a:xfrm>
          <a:prstGeom prst="rect">
            <a:avLst/>
          </a:prstGeom>
        </p:spPr>
      </p:pic>
    </p:spTree>
    <p:extLst>
      <p:ext uri="{BB962C8B-B14F-4D97-AF65-F5344CB8AC3E}">
        <p14:creationId xmlns:p14="http://schemas.microsoft.com/office/powerpoint/2010/main" val="239978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smtClean="0"/>
              <a:t>If the Lid Won’t Fit…</a:t>
            </a:r>
            <a:endParaRPr lang="en-US" dirty="0"/>
          </a:p>
        </p:txBody>
      </p:sp>
      <p:sp>
        <p:nvSpPr>
          <p:cNvPr id="5" name="Content Placeholder 4"/>
          <p:cNvSpPr>
            <a:spLocks noGrp="1"/>
          </p:cNvSpPr>
          <p:nvPr>
            <p:ph idx="1"/>
          </p:nvPr>
        </p:nvSpPr>
        <p:spPr>
          <a:xfrm>
            <a:off x="307975" y="643738"/>
            <a:ext cx="7282464" cy="4103827"/>
          </a:xfrm>
        </p:spPr>
        <p:txBody>
          <a:bodyPr/>
          <a:lstStyle/>
          <a:p>
            <a:pPr marL="0" indent="0">
              <a:buNone/>
            </a:pPr>
            <a:r>
              <a:rPr lang="en-US" sz="1600" dirty="0"/>
              <a:t>The restaurant’s manager is suspicious that the supplier’s claim is false because many customers have complained that the lids won’t fit on their large drink cups. Both the lids and the cups come in boxes of 500 from the supplier.</a:t>
            </a:r>
          </a:p>
          <a:p>
            <a:pPr marL="0" indent="0">
              <a:buNone/>
            </a:pPr>
            <a:r>
              <a:rPr lang="en-US" sz="1600" i="1" dirty="0" smtClean="0"/>
              <a:t>Quality </a:t>
            </a:r>
            <a:r>
              <a:rPr lang="en-US" sz="1600" i="1" dirty="0"/>
              <a:t>control plan #1:</a:t>
            </a:r>
            <a:r>
              <a:rPr lang="en-US" sz="1600" dirty="0"/>
              <a:t> The manager will select a random sample of 40 large cups and a separate random sample of 40 large lids, pair them up in the order of selection, and count how many lids fit their cups</a:t>
            </a:r>
            <a:r>
              <a:rPr lang="en-US" sz="1600" dirty="0" smtClean="0"/>
              <a:t>.</a:t>
            </a:r>
          </a:p>
          <a:p>
            <a:pPr marL="0" indent="0">
              <a:buNone/>
            </a:pPr>
            <a:r>
              <a:rPr lang="en-US" sz="1600" i="1" dirty="0"/>
              <a:t>Quality control plan #2: </a:t>
            </a:r>
            <a:r>
              <a:rPr lang="en-US" sz="1600" dirty="0"/>
              <a:t>The manager will randomly select a large cup and a large lid, and see if the lid fits. This process will continue until the manager obtains a cup/lid pair for which the lid does not fit</a:t>
            </a:r>
            <a:r>
              <a:rPr lang="en-US" sz="1600" dirty="0" smtClean="0"/>
              <a:t>.</a:t>
            </a:r>
          </a:p>
          <a:p>
            <a:pPr marL="0" indent="0">
              <a:buNone/>
            </a:pPr>
            <a:r>
              <a:rPr lang="en-US" sz="1600" dirty="0" smtClean="0"/>
              <a:t>Which quality control plan is better? Justify </a:t>
            </a:r>
            <a:r>
              <a:rPr lang="en-US" sz="1600" smtClean="0"/>
              <a:t>your answer.</a:t>
            </a:r>
            <a:endParaRPr lang="en-US" sz="1600" dirty="0" smtClean="0"/>
          </a:p>
          <a:p>
            <a:pPr marL="0" indent="0">
              <a:buNone/>
            </a:pPr>
            <a:r>
              <a:rPr lang="en-US" sz="1600" dirty="0" smtClean="0"/>
              <a:t>Quality control plan #1 is better because it will identify when too few lids are fitting their cups based on the supplier’s claim. Quality control plan #2 will only provide convincing evidence that the supplier’s claim is false if it takes </a:t>
            </a:r>
            <a:r>
              <a:rPr lang="en-US" sz="1600" i="1" dirty="0" smtClean="0"/>
              <a:t>too many </a:t>
            </a:r>
            <a:r>
              <a:rPr lang="en-US" sz="1600" dirty="0" smtClean="0"/>
              <a:t>cup/lid pairs to obtain one for which the lid does not fit—in other words, it the lids are fitting the cups </a:t>
            </a:r>
            <a:r>
              <a:rPr lang="en-US" sz="1600" i="1" dirty="0" smtClean="0"/>
              <a:t>more often </a:t>
            </a:r>
            <a:r>
              <a:rPr lang="en-US" sz="1600" dirty="0" smtClean="0"/>
              <a:t>than the supplier claimed.</a:t>
            </a:r>
            <a:endParaRPr lang="en-US" sz="1600" dirty="0"/>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12</a:t>
            </a:fld>
            <a:endParaRPr lang="en-US"/>
          </a:p>
        </p:txBody>
      </p:sp>
      <p:pic>
        <p:nvPicPr>
          <p:cNvPr id="3" name="Picture 2"/>
          <p:cNvPicPr>
            <a:picLocks noChangeAspect="1"/>
          </p:cNvPicPr>
          <p:nvPr/>
        </p:nvPicPr>
        <p:blipFill>
          <a:blip r:embed="rId3"/>
          <a:stretch>
            <a:fillRect/>
          </a:stretch>
        </p:blipFill>
        <p:spPr>
          <a:xfrm>
            <a:off x="7719522" y="643738"/>
            <a:ext cx="975667" cy="2221700"/>
          </a:xfrm>
          <a:prstGeom prst="rect">
            <a:avLst/>
          </a:prstGeom>
        </p:spPr>
      </p:pic>
    </p:spTree>
    <p:extLst>
      <p:ext uri="{BB962C8B-B14F-4D97-AF65-F5344CB8AC3E}">
        <p14:creationId xmlns:p14="http://schemas.microsoft.com/office/powerpoint/2010/main" val="226095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13</a:t>
            </a:fld>
            <a:endParaRPr lang="en-US"/>
          </a:p>
        </p:txBody>
      </p:sp>
      <p:sp>
        <p:nvSpPr>
          <p:cNvPr id="3" name="TextBox 2"/>
          <p:cNvSpPr txBox="1"/>
          <p:nvPr/>
        </p:nvSpPr>
        <p:spPr>
          <a:xfrm>
            <a:off x="782728" y="1992157"/>
            <a:ext cx="7659014" cy="2246769"/>
          </a:xfrm>
          <a:prstGeom prst="rect">
            <a:avLst/>
          </a:prstGeom>
          <a:noFill/>
        </p:spPr>
        <p:txBody>
          <a:bodyPr wrap="square" rtlCol="0">
            <a:spAutoFit/>
          </a:bodyPr>
          <a:lstStyle/>
          <a:p>
            <a:pPr algn="ctr"/>
            <a:endParaRPr lang="en-US" sz="2800" b="1" dirty="0" smtClean="0">
              <a:solidFill>
                <a:srgbClr val="C00000"/>
              </a:solidFill>
            </a:endParaRPr>
          </a:p>
          <a:p>
            <a:pPr algn="ctr"/>
            <a:r>
              <a:rPr lang="en-US" sz="2800" b="1" dirty="0" smtClean="0">
                <a:solidFill>
                  <a:srgbClr val="C00000"/>
                </a:solidFill>
              </a:rPr>
              <a:t>Questions?</a:t>
            </a:r>
          </a:p>
          <a:p>
            <a:pPr algn="ctr"/>
            <a:endParaRPr lang="en-US" sz="2800" b="1" dirty="0" smtClean="0">
              <a:solidFill>
                <a:srgbClr val="C00000"/>
              </a:solidFill>
            </a:endParaRPr>
          </a:p>
          <a:p>
            <a:r>
              <a:rPr lang="en-US" sz="2800" dirty="0" smtClean="0">
                <a:solidFill>
                  <a:srgbClr val="C00000"/>
                </a:solidFill>
              </a:rPr>
              <a:t>Enter them in the chat and we’ll get to as many </a:t>
            </a:r>
          </a:p>
          <a:p>
            <a:r>
              <a:rPr lang="en-US" sz="2800" dirty="0" smtClean="0">
                <a:solidFill>
                  <a:srgbClr val="C00000"/>
                </a:solidFill>
              </a:rPr>
              <a:t>as we can! </a:t>
            </a:r>
            <a:endParaRPr lang="en-US" sz="2800" dirty="0">
              <a:solidFill>
                <a:srgbClr val="C00000"/>
              </a:solidFill>
            </a:endParaRPr>
          </a:p>
        </p:txBody>
      </p:sp>
      <p:sp>
        <p:nvSpPr>
          <p:cNvPr id="4" name="TextBox 3"/>
          <p:cNvSpPr txBox="1"/>
          <p:nvPr/>
        </p:nvSpPr>
        <p:spPr>
          <a:xfrm>
            <a:off x="270662" y="607162"/>
            <a:ext cx="8505038" cy="954107"/>
          </a:xfrm>
          <a:prstGeom prst="rect">
            <a:avLst/>
          </a:prstGeom>
          <a:noFill/>
        </p:spPr>
        <p:txBody>
          <a:bodyPr wrap="square" rtlCol="0">
            <a:spAutoFit/>
          </a:bodyPr>
          <a:lstStyle/>
          <a:p>
            <a:pPr algn="ctr"/>
            <a:r>
              <a:rPr lang="en-US" sz="2800" b="1" dirty="0">
                <a:solidFill>
                  <a:srgbClr val="C00000"/>
                </a:solidFill>
              </a:rPr>
              <a:t>Handouts of </a:t>
            </a:r>
            <a:r>
              <a:rPr lang="en-US" sz="2800" b="1" dirty="0" smtClean="0">
                <a:solidFill>
                  <a:srgbClr val="C00000"/>
                </a:solidFill>
              </a:rPr>
              <a:t>the </a:t>
            </a:r>
            <a:r>
              <a:rPr lang="en-US" sz="2800" b="1" smtClean="0">
                <a:solidFill>
                  <a:srgbClr val="C00000"/>
                </a:solidFill>
              </a:rPr>
              <a:t>slides </a:t>
            </a:r>
            <a:r>
              <a:rPr lang="en-US" sz="2800" b="1" smtClean="0">
                <a:solidFill>
                  <a:srgbClr val="C00000"/>
                </a:solidFill>
              </a:rPr>
              <a:t>will be</a:t>
            </a:r>
            <a:r>
              <a:rPr lang="en-US" sz="2800" b="1" smtClean="0">
                <a:solidFill>
                  <a:srgbClr val="C00000"/>
                </a:solidFill>
              </a:rPr>
              <a:t> </a:t>
            </a:r>
            <a:r>
              <a:rPr lang="en-US" sz="2800" b="1" dirty="0" smtClean="0">
                <a:solidFill>
                  <a:srgbClr val="C00000"/>
                </a:solidFill>
              </a:rPr>
              <a:t>posted</a:t>
            </a:r>
            <a:endParaRPr lang="en-US" sz="2800" b="1" dirty="0">
              <a:solidFill>
                <a:srgbClr val="C00000"/>
              </a:solidFill>
            </a:endParaRPr>
          </a:p>
          <a:p>
            <a:pPr algn="ctr"/>
            <a:r>
              <a:rPr lang="en-US" sz="2800" b="1" dirty="0">
                <a:solidFill>
                  <a:srgbClr val="C00000"/>
                </a:solidFill>
              </a:rPr>
              <a:t>&lt;</a:t>
            </a:r>
            <a:r>
              <a:rPr lang="en-US" sz="2000" b="1" dirty="0">
                <a:solidFill>
                  <a:srgbClr val="C00000"/>
                </a:solidFill>
              </a:rPr>
              <a:t>https://education.ti.com/en/bulletinboard/statisticsofficehours</a:t>
            </a:r>
            <a:r>
              <a:rPr lang="en-US" sz="2800" b="1" dirty="0">
                <a:solidFill>
                  <a:srgbClr val="C00000"/>
                </a:solidFill>
              </a:rPr>
              <a:t>&gt;.</a:t>
            </a:r>
          </a:p>
        </p:txBody>
      </p:sp>
    </p:spTree>
    <p:extLst>
      <p:ext uri="{BB962C8B-B14F-4D97-AF65-F5344CB8AC3E}">
        <p14:creationId xmlns:p14="http://schemas.microsoft.com/office/powerpoint/2010/main" val="1918302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smtClean="0"/>
              <a:t>If the Lid Won’t Fit…</a:t>
            </a:r>
            <a:endParaRPr lang="en-US" dirty="0"/>
          </a:p>
        </p:txBody>
      </p:sp>
      <p:sp>
        <p:nvSpPr>
          <p:cNvPr id="5" name="Content Placeholder 4"/>
          <p:cNvSpPr>
            <a:spLocks noGrp="1"/>
          </p:cNvSpPr>
          <p:nvPr>
            <p:ph idx="1"/>
          </p:nvPr>
        </p:nvSpPr>
        <p:spPr>
          <a:xfrm>
            <a:off x="307975" y="717954"/>
            <a:ext cx="7255942" cy="4029611"/>
          </a:xfrm>
        </p:spPr>
        <p:txBody>
          <a:bodyPr/>
          <a:lstStyle/>
          <a:p>
            <a:pPr marL="0" indent="0">
              <a:buNone/>
            </a:pPr>
            <a:r>
              <a:rPr lang="en-US" dirty="0"/>
              <a:t>At fast-food restaurants, drink cup lids are made with a little flexibility so they can be stretched across the mouth of the cup and then snugly secured. When lids are too small or too large, customers can get frustrated, especially if they end up spilling their drinks. </a:t>
            </a:r>
            <a:endParaRPr lang="en-US" dirty="0" smtClean="0"/>
          </a:p>
          <a:p>
            <a:pPr marL="0" indent="0">
              <a:buNone/>
            </a:pPr>
            <a:r>
              <a:rPr lang="en-US" dirty="0" smtClean="0"/>
              <a:t>One </a:t>
            </a:r>
            <a:r>
              <a:rPr lang="en-US" dirty="0"/>
              <a:t>restaurant’s supplier claims that the diameter of the large lids follows an approximately normal distribution with mean 3.99 inches and standard deviation 0.01 inches, and that the diameter of the large drink cups follows an approximately normal distribution with mean 3.96 inches and standard deviation 0.015 inch. Assume for now that the supplier’s claim is true. For a lid to fit on a cup, the lid diameter must be larger than the cup diameter, but not by more than 0.06 inch</a:t>
            </a:r>
            <a:r>
              <a:rPr lang="en-US" dirty="0" smtClean="0"/>
              <a:t>.</a:t>
            </a:r>
          </a:p>
          <a:p>
            <a:pPr marL="0" indent="0">
              <a:buNone/>
            </a:pPr>
            <a:r>
              <a:rPr lang="en-US" dirty="0" smtClean="0"/>
              <a:t>Find </a:t>
            </a:r>
            <a:r>
              <a:rPr lang="en-US" dirty="0"/>
              <a:t>the probability that a randomly selected large lid will fit on a randomly selected large cup. </a:t>
            </a:r>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2</a:t>
            </a:fld>
            <a:endParaRPr lang="en-US"/>
          </a:p>
        </p:txBody>
      </p:sp>
      <p:pic>
        <p:nvPicPr>
          <p:cNvPr id="3" name="Picture 2"/>
          <p:cNvPicPr>
            <a:picLocks noChangeAspect="1"/>
          </p:cNvPicPr>
          <p:nvPr/>
        </p:nvPicPr>
        <p:blipFill>
          <a:blip r:embed="rId3"/>
          <a:stretch>
            <a:fillRect/>
          </a:stretch>
        </p:blipFill>
        <p:spPr>
          <a:xfrm>
            <a:off x="7507232" y="717955"/>
            <a:ext cx="1268468" cy="2888440"/>
          </a:xfrm>
          <a:prstGeom prst="rect">
            <a:avLst/>
          </a:prstGeom>
        </p:spPr>
      </p:pic>
    </p:spTree>
    <p:extLst>
      <p:ext uri="{BB962C8B-B14F-4D97-AF65-F5344CB8AC3E}">
        <p14:creationId xmlns:p14="http://schemas.microsoft.com/office/powerpoint/2010/main" val="199657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smtClean="0"/>
              <a:t>If the Lid Won’t Fit…</a:t>
            </a:r>
            <a:endParaRPr lang="en-US" dirty="0"/>
          </a:p>
        </p:txBody>
      </p:sp>
      <p:sp>
        <p:nvSpPr>
          <p:cNvPr id="5" name="Content Placeholder 4"/>
          <p:cNvSpPr>
            <a:spLocks noGrp="1"/>
          </p:cNvSpPr>
          <p:nvPr>
            <p:ph idx="1"/>
          </p:nvPr>
        </p:nvSpPr>
        <p:spPr>
          <a:xfrm>
            <a:off x="217146" y="629107"/>
            <a:ext cx="8612302" cy="3908365"/>
          </a:xfrm>
        </p:spPr>
        <p:txBody>
          <a:bodyPr/>
          <a:lstStyle/>
          <a:p>
            <a:pPr marL="0" indent="0">
              <a:buNone/>
            </a:pPr>
            <a:r>
              <a:rPr lang="en-US" sz="1600" dirty="0" smtClean="0"/>
              <a:t>One </a:t>
            </a:r>
            <a:r>
              <a:rPr lang="en-US" sz="1600" dirty="0"/>
              <a:t>restaurant’s supplier claims that the diameter of the large lids follows an approximately normal distribution with mean 3.99 inches and standard deviation 0.01 inches, and that the diameter of the large drink cups follows an approximately normal distribution with mean 3.96 inches and standard deviation 0.015 inch. Assume for now that the supplier’s claim is true. For a lid to fit on a cup, the lid diameter must be larger than the cup diameter, but not by more than 0.06 </a:t>
            </a:r>
            <a:r>
              <a:rPr lang="en-US" sz="1600" dirty="0" smtClean="0"/>
              <a:t>inch. Find </a:t>
            </a:r>
            <a:r>
              <a:rPr lang="en-US" sz="1600" dirty="0"/>
              <a:t>the probability that a randomly selected large lid will fit on a randomly selected large cup. </a:t>
            </a:r>
            <a:endParaRPr lang="en-US" sz="1600" dirty="0" smtClean="0"/>
          </a:p>
          <a:p>
            <a:pPr marL="0" indent="0">
              <a:buNone/>
            </a:pPr>
            <a:r>
              <a:rPr lang="en-US" b="1" dirty="0" smtClean="0"/>
              <a:t>Method 1: Simulation!</a:t>
            </a:r>
          </a:p>
          <a:p>
            <a:pPr marL="0" indent="0">
              <a:buNone/>
            </a:pPr>
            <a:endParaRPr lang="en-US" sz="1600" b="1" dirty="0"/>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3</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675" y="2862263"/>
            <a:ext cx="2324100" cy="175260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6052528" y="3430305"/>
                <a:ext cx="2267712" cy="616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451</m:t>
                          </m:r>
                        </m:num>
                        <m:den>
                          <m:r>
                            <a:rPr lang="en-US" b="0" i="1" smtClean="0">
                              <a:latin typeface="Cambria Math" panose="02040503050406030204" pitchFamily="18" charset="0"/>
                            </a:rPr>
                            <m:t>500</m:t>
                          </m:r>
                        </m:den>
                      </m:f>
                      <m:r>
                        <a:rPr lang="en-US" b="0" i="1" smtClean="0">
                          <a:latin typeface="Cambria Math" panose="02040503050406030204" pitchFamily="18" charset="0"/>
                        </a:rPr>
                        <m:t>=0.902</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6052528" y="3430305"/>
                <a:ext cx="2267712" cy="616515"/>
              </a:xfrm>
              <a:prstGeom prst="rect">
                <a:avLst/>
              </a:prstGeom>
              <a:blipFill>
                <a:blip r:embed="rId4"/>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9221" y="2862263"/>
            <a:ext cx="2324100" cy="1752600"/>
          </a:xfrm>
          <a:prstGeom prst="rect">
            <a:avLst/>
          </a:prstGeom>
        </p:spPr>
      </p:pic>
    </p:spTree>
    <p:extLst>
      <p:ext uri="{BB962C8B-B14F-4D97-AF65-F5344CB8AC3E}">
        <p14:creationId xmlns:p14="http://schemas.microsoft.com/office/powerpoint/2010/main" val="73787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smtClean="0"/>
              <a:t>If the Lid Won’t Fit…</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217146" y="636423"/>
                <a:ext cx="8612302" cy="3901049"/>
              </a:xfrm>
            </p:spPr>
            <p:txBody>
              <a:bodyPr/>
              <a:lstStyle/>
              <a:p>
                <a:pPr marL="0" indent="0">
                  <a:buNone/>
                </a:pPr>
                <a:r>
                  <a:rPr lang="en-US" sz="1600" dirty="0" smtClean="0"/>
                  <a:t>One </a:t>
                </a:r>
                <a:r>
                  <a:rPr lang="en-US" sz="1600" dirty="0"/>
                  <a:t>restaurant’s supplier claims that the diameter of the large lids follows an approximately normal distribution with mean 3.99 inches and standard deviation 0.01 inches, and that the diameter of the large drink cups follows an approximately normal distribution with mean 3.96 inches and standard deviation 0.015 inch. Assume for now that the supplier’s claim is true. For a lid to fit on a cup, the lid diameter must be larger than the cup diameter, but not by more than 0.06 </a:t>
                </a:r>
                <a:r>
                  <a:rPr lang="en-US" sz="1600" dirty="0" smtClean="0"/>
                  <a:t>inch. Find </a:t>
                </a:r>
                <a:r>
                  <a:rPr lang="en-US" sz="1600" dirty="0"/>
                  <a:t>the probability that a randomly selected large lid will fit on a randomly selected large cup. </a:t>
                </a:r>
                <a:endParaRPr lang="en-US" sz="1600" dirty="0" smtClean="0"/>
              </a:p>
              <a:p>
                <a:pPr marL="0" indent="0">
                  <a:buNone/>
                </a:pPr>
                <a:r>
                  <a:rPr lang="en-US" b="1" dirty="0" smtClean="0"/>
                  <a:t>Method 2: Algebra of Random Variables</a:t>
                </a:r>
              </a:p>
              <a:p>
                <a:pPr marL="0" indent="0">
                  <a:buNone/>
                </a:pPr>
                <a:r>
                  <a:rPr lang="en-US" sz="1600" dirty="0" smtClean="0"/>
                  <a:t>Let </a:t>
                </a:r>
                <a:r>
                  <a:rPr lang="en-US" sz="1600" i="1" dirty="0" smtClean="0"/>
                  <a:t>L</a:t>
                </a:r>
                <a:r>
                  <a:rPr lang="en-US" sz="1600" dirty="0" smtClean="0"/>
                  <a:t> = diameter of a randomly selected lid and </a:t>
                </a:r>
                <a:r>
                  <a:rPr lang="en-US" sz="1600" i="1" dirty="0" smtClean="0"/>
                  <a:t>C</a:t>
                </a:r>
                <a:r>
                  <a:rPr lang="en-US" sz="1600" dirty="0" smtClean="0"/>
                  <a:t> = diameter of a randomly selected cup. </a:t>
                </a:r>
              </a:p>
              <a:p>
                <a:pPr marL="0" indent="0">
                  <a:buNone/>
                </a:pPr>
                <a:r>
                  <a:rPr lang="en-US" sz="1600" dirty="0" smtClean="0"/>
                  <a:t>We want to find </a:t>
                </a:r>
                <a14:m>
                  <m:oMath xmlns:m="http://schemas.openxmlformats.org/officeDocument/2006/math">
                    <m:r>
                      <a:rPr lang="en-US" sz="1600" b="0" i="1" smtClean="0">
                        <a:latin typeface="Cambria Math" panose="02040503050406030204" pitchFamily="18" charset="0"/>
                      </a:rPr>
                      <m:t>𝑃</m:t>
                    </m:r>
                    <m:r>
                      <a:rPr lang="en-US" sz="1600" b="0" i="1" smtClean="0">
                        <a:latin typeface="Cambria Math" panose="02040503050406030204" pitchFamily="18" charset="0"/>
                      </a:rPr>
                      <m:t>(0&lt;</m:t>
                    </m:r>
                    <m:r>
                      <a:rPr lang="en-US" sz="1600" b="0" i="1" smtClean="0">
                        <a:latin typeface="Cambria Math" panose="02040503050406030204" pitchFamily="18" charset="0"/>
                        <a:ea typeface="Cambria Math" panose="02040503050406030204" pitchFamily="18" charset="0"/>
                      </a:rPr>
                      <m:t>𝐿</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𝐶</m:t>
                    </m:r>
                    <m:r>
                      <a:rPr lang="en-US" sz="1600" b="0" i="1" smtClean="0">
                        <a:latin typeface="Cambria Math" panose="02040503050406030204" pitchFamily="18" charset="0"/>
                        <a:ea typeface="Cambria Math" panose="02040503050406030204" pitchFamily="18" charset="0"/>
                      </a:rPr>
                      <m:t>≤0.06)</m:t>
                    </m:r>
                  </m:oMath>
                </a14:m>
                <a:r>
                  <a:rPr lang="en-US" sz="1600" dirty="0" smtClean="0"/>
                  <a:t>. What do we know about the distribution of </a:t>
                </a:r>
                <a:r>
                  <a:rPr lang="en-US" sz="1600" i="1" dirty="0" smtClean="0"/>
                  <a:t>L </a:t>
                </a:r>
                <a:r>
                  <a:rPr lang="en-US" sz="1600" dirty="0" smtClean="0"/>
                  <a:t>– </a:t>
                </a:r>
                <a:r>
                  <a:rPr lang="en-US" sz="1600" i="1" dirty="0" smtClean="0"/>
                  <a:t>C?</a:t>
                </a:r>
              </a:p>
              <a:p>
                <a:pPr marL="0" indent="0">
                  <a:buNone/>
                </a:pPr>
                <a:r>
                  <a:rPr lang="en-US" sz="1600" i="1" dirty="0" smtClean="0"/>
                  <a:t>Shape: </a:t>
                </a:r>
                <a:r>
                  <a:rPr lang="en-US" sz="1600" dirty="0" smtClean="0"/>
                  <a:t>Approximately normal (difference of 2 independent, approximately normal RVs)</a:t>
                </a:r>
              </a:p>
              <a:p>
                <a:pPr marL="0" indent="0">
                  <a:buNone/>
                </a:pPr>
                <a:r>
                  <a:rPr lang="en-US" sz="1600" i="1" dirty="0" smtClean="0"/>
                  <a:t>Center:</a:t>
                </a:r>
                <a:r>
                  <a:rPr lang="en-US" sz="1600" dirty="0" smtClean="0"/>
                  <a:t> </a:t>
                </a:r>
                <a14:m>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𝜇</m:t>
                        </m:r>
                      </m:e>
                      <m:sub>
                        <m:r>
                          <a:rPr lang="en-US" sz="1600" b="0" i="1" smtClean="0">
                            <a:latin typeface="Cambria Math" panose="02040503050406030204" pitchFamily="18" charset="0"/>
                          </a:rPr>
                          <m:t>𝐿</m:t>
                        </m:r>
                        <m:r>
                          <a:rPr lang="en-US" sz="1600" b="0" i="1" smtClean="0">
                            <a:latin typeface="Cambria Math" panose="02040503050406030204" pitchFamily="18" charset="0"/>
                          </a:rPr>
                          <m:t>−</m:t>
                        </m:r>
                        <m:r>
                          <a:rPr lang="en-US" sz="1600" b="0" i="1" smtClean="0">
                            <a:latin typeface="Cambria Math" panose="02040503050406030204" pitchFamily="18" charset="0"/>
                          </a:rPr>
                          <m:t>𝐶</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𝜇</m:t>
                        </m:r>
                      </m:e>
                      <m:sub>
                        <m:r>
                          <a:rPr lang="en-US" sz="1600" b="0" i="1" smtClean="0">
                            <a:latin typeface="Cambria Math" panose="02040503050406030204" pitchFamily="18" charset="0"/>
                          </a:rPr>
                          <m:t>𝐿</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𝜇</m:t>
                        </m:r>
                      </m:e>
                      <m:sub>
                        <m:r>
                          <a:rPr lang="en-US" sz="1600" b="0" i="1" smtClean="0">
                            <a:latin typeface="Cambria Math" panose="02040503050406030204" pitchFamily="18" charset="0"/>
                            <a:ea typeface="Cambria Math" panose="02040503050406030204" pitchFamily="18" charset="0"/>
                          </a:rPr>
                          <m:t>𝐶</m:t>
                        </m:r>
                      </m:sub>
                    </m:sSub>
                    <m:r>
                      <a:rPr lang="en-US" sz="1600" b="0" i="1" smtClean="0">
                        <a:latin typeface="Cambria Math" panose="02040503050406030204" pitchFamily="18" charset="0"/>
                      </a:rPr>
                      <m:t>=3.99−3.96=0.03 </m:t>
                    </m:r>
                    <m:r>
                      <m:rPr>
                        <m:sty m:val="p"/>
                      </m:rPr>
                      <a:rPr lang="en-US" sz="1600" b="0" i="0" smtClean="0">
                        <a:latin typeface="Cambria Math" panose="02040503050406030204" pitchFamily="18" charset="0"/>
                      </a:rPr>
                      <m:t>inches</m:t>
                    </m:r>
                  </m:oMath>
                </a14:m>
                <a:endParaRPr lang="en-US" sz="1600" dirty="0" smtClean="0"/>
              </a:p>
              <a:p>
                <a:pPr marL="0" indent="0">
                  <a:buNone/>
                </a:pPr>
                <a:r>
                  <a:rPr lang="en-US" sz="1600" i="1" dirty="0" smtClean="0"/>
                  <a:t>Variability:</a:t>
                </a:r>
                <a:r>
                  <a:rPr lang="en-US" sz="1600" dirty="0" smtClean="0"/>
                  <a:t> </a:t>
                </a:r>
                <a14:m>
                  <m:oMath xmlns:m="http://schemas.openxmlformats.org/officeDocument/2006/math">
                    <m:sSubSup>
                      <m:sSubSupPr>
                        <m:ctrlPr>
                          <a:rPr lang="en-US" sz="1600" i="1" smtClean="0">
                            <a:latin typeface="Cambria Math" panose="02040503050406030204" pitchFamily="18" charset="0"/>
                          </a:rPr>
                        </m:ctrlPr>
                      </m:sSubSupPr>
                      <m:e>
                        <m:r>
                          <a:rPr lang="en-US" sz="1600" i="1" smtClean="0">
                            <a:latin typeface="Cambria Math" panose="02040503050406030204" pitchFamily="18" charset="0"/>
                            <a:ea typeface="Cambria Math" panose="02040503050406030204" pitchFamily="18" charset="0"/>
                          </a:rPr>
                          <m:t>𝜎</m:t>
                        </m:r>
                      </m:e>
                      <m:sub>
                        <m:r>
                          <a:rPr lang="en-US" sz="1600" b="0" i="1" smtClean="0">
                            <a:latin typeface="Cambria Math" panose="02040503050406030204" pitchFamily="18" charset="0"/>
                          </a:rPr>
                          <m:t>𝐿</m:t>
                        </m:r>
                        <m:r>
                          <a:rPr lang="en-US" sz="1600" b="0" i="1" smtClean="0">
                            <a:latin typeface="Cambria Math" panose="02040503050406030204" pitchFamily="18" charset="0"/>
                          </a:rPr>
                          <m:t>−</m:t>
                        </m:r>
                        <m:r>
                          <a:rPr lang="en-US" sz="1600" b="0" i="1" smtClean="0">
                            <a:latin typeface="Cambria Math" panose="02040503050406030204" pitchFamily="18" charset="0"/>
                          </a:rPr>
                          <m:t>𝐶</m:t>
                        </m:r>
                      </m:sub>
                      <m:sup>
                        <m:r>
                          <a:rPr lang="en-US" sz="1600" b="0" i="1" smtClean="0">
                            <a:latin typeface="Cambria Math" panose="02040503050406030204" pitchFamily="18" charset="0"/>
                          </a:rPr>
                          <m:t>2</m:t>
                        </m:r>
                      </m:sup>
                    </m:sSubSup>
                    <m:r>
                      <a:rPr lang="en-US" sz="1600" b="0" i="1" smtClean="0">
                        <a:latin typeface="Cambria Math" panose="02040503050406030204" pitchFamily="18" charset="0"/>
                      </a:rPr>
                      <m:t>=</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ea typeface="Cambria Math" panose="02040503050406030204" pitchFamily="18" charset="0"/>
                          </a:rPr>
                          <m:t>𝜎</m:t>
                        </m:r>
                      </m:e>
                      <m:sub>
                        <m:r>
                          <a:rPr lang="en-US" sz="1600" b="0" i="1" smtClean="0">
                            <a:latin typeface="Cambria Math" panose="02040503050406030204" pitchFamily="18" charset="0"/>
                          </a:rPr>
                          <m:t>𝐿</m:t>
                        </m:r>
                      </m:sub>
                      <m:sup>
                        <m:r>
                          <a:rPr lang="en-US" sz="1600" b="0" i="1" smtClean="0">
                            <a:latin typeface="Cambria Math" panose="02040503050406030204" pitchFamily="18" charset="0"/>
                          </a:rPr>
                          <m:t>2</m:t>
                        </m:r>
                      </m:sup>
                    </m:sSubSup>
                    <m:r>
                      <a:rPr lang="en-US" sz="1600" b="0" i="1" smtClean="0">
                        <a:latin typeface="Cambria Math" panose="02040503050406030204" pitchFamily="18" charset="0"/>
                      </a:rPr>
                      <m:t>+</m:t>
                    </m:r>
                    <m:sSubSup>
                      <m:sSubSupPr>
                        <m:ctrlPr>
                          <a:rPr lang="en-US" sz="1600" i="1" smtClean="0">
                            <a:latin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𝜎</m:t>
                        </m:r>
                      </m:e>
                      <m:sub>
                        <m:r>
                          <a:rPr lang="en-US" sz="1600" b="0" i="1" smtClean="0">
                            <a:latin typeface="Cambria Math" panose="02040503050406030204" pitchFamily="18" charset="0"/>
                            <a:ea typeface="Cambria Math" panose="02040503050406030204" pitchFamily="18" charset="0"/>
                          </a:rPr>
                          <m:t>𝐶</m:t>
                        </m:r>
                      </m:sub>
                      <m:sup>
                        <m:r>
                          <a:rPr lang="en-US" sz="1600" i="1">
                            <a:latin typeface="Cambria Math" panose="02040503050406030204" pitchFamily="18" charset="0"/>
                          </a:rPr>
                          <m:t>2</m:t>
                        </m:r>
                      </m:sup>
                    </m:sSub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0.01</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0.015</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=0.000325</m:t>
                    </m:r>
                  </m:oMath>
                </a14:m>
                <a:r>
                  <a:rPr lang="en-US" sz="1600" dirty="0" smtClean="0"/>
                  <a:t> </a:t>
                </a:r>
                <a:r>
                  <a:rPr lang="en-US" sz="1600" dirty="0" smtClean="0">
                    <a:sym typeface="Wingdings" panose="05000000000000000000" pitchFamily="2" charset="2"/>
                  </a:rPr>
                  <a:t> </a:t>
                </a:r>
                <a14:m>
                  <m:oMath xmlns:m="http://schemas.openxmlformats.org/officeDocument/2006/math">
                    <m:sSub>
                      <m:sSubPr>
                        <m:ctrlPr>
                          <a:rPr lang="en-US" sz="1600" i="1" smtClean="0">
                            <a:latin typeface="Cambria Math" panose="02040503050406030204" pitchFamily="18" charset="0"/>
                            <a:sym typeface="Wingdings" panose="05000000000000000000" pitchFamily="2" charset="2"/>
                          </a:rPr>
                        </m:ctrlPr>
                      </m:sSubPr>
                      <m:e>
                        <m:r>
                          <a:rPr lang="en-US" sz="1600" i="1" smtClean="0">
                            <a:latin typeface="Cambria Math" panose="02040503050406030204" pitchFamily="18" charset="0"/>
                            <a:ea typeface="Cambria Math" panose="02040503050406030204" pitchFamily="18" charset="0"/>
                            <a:sym typeface="Wingdings" panose="05000000000000000000" pitchFamily="2" charset="2"/>
                          </a:rPr>
                          <m:t>𝜎</m:t>
                        </m:r>
                      </m:e>
                      <m:sub>
                        <m:r>
                          <a:rPr lang="en-US" sz="1600" b="0" i="1" smtClean="0">
                            <a:latin typeface="Cambria Math" panose="02040503050406030204" pitchFamily="18" charset="0"/>
                            <a:sym typeface="Wingdings" panose="05000000000000000000" pitchFamily="2" charset="2"/>
                          </a:rPr>
                          <m:t>𝐿</m:t>
                        </m:r>
                        <m:r>
                          <a:rPr lang="en-US" sz="1600" b="0" i="1" smtClean="0">
                            <a:latin typeface="Cambria Math" panose="02040503050406030204" pitchFamily="18" charset="0"/>
                            <a:sym typeface="Wingdings" panose="05000000000000000000" pitchFamily="2" charset="2"/>
                          </a:rPr>
                          <m:t>−</m:t>
                        </m:r>
                        <m:r>
                          <a:rPr lang="en-US" sz="1600" b="0" i="1" smtClean="0">
                            <a:latin typeface="Cambria Math" panose="02040503050406030204" pitchFamily="18" charset="0"/>
                            <a:sym typeface="Wingdings" panose="05000000000000000000" pitchFamily="2" charset="2"/>
                          </a:rPr>
                          <m:t>𝐶</m:t>
                        </m:r>
                      </m:sub>
                    </m:sSub>
                    <m:r>
                      <a:rPr lang="en-US" sz="1600" b="0" i="1" smtClean="0">
                        <a:latin typeface="Cambria Math" panose="02040503050406030204" pitchFamily="18" charset="0"/>
                        <a:sym typeface="Wingdings" panose="05000000000000000000" pitchFamily="2" charset="2"/>
                      </a:rPr>
                      <m:t>=</m:t>
                    </m:r>
                    <m:rad>
                      <m:radPr>
                        <m:degHide m:val="on"/>
                        <m:ctrlPr>
                          <a:rPr lang="en-US" sz="1600" b="0" i="1" smtClean="0">
                            <a:latin typeface="Cambria Math" panose="02040503050406030204" pitchFamily="18" charset="0"/>
                            <a:sym typeface="Wingdings" panose="05000000000000000000" pitchFamily="2" charset="2"/>
                          </a:rPr>
                        </m:ctrlPr>
                      </m:radPr>
                      <m:deg/>
                      <m:e>
                        <m:r>
                          <a:rPr lang="en-US" sz="1600" i="1">
                            <a:latin typeface="Cambria Math" panose="02040503050406030204" pitchFamily="18" charset="0"/>
                            <a:sym typeface="Wingdings" panose="05000000000000000000" pitchFamily="2" charset="2"/>
                          </a:rPr>
                          <m:t>0.000325</m:t>
                        </m:r>
                      </m:e>
                    </m:rad>
                    <m:r>
                      <a:rPr lang="en-US" sz="1600" b="0" i="1" smtClean="0">
                        <a:latin typeface="Cambria Math" panose="02040503050406030204" pitchFamily="18" charset="0"/>
                        <a:sym typeface="Wingdings" panose="05000000000000000000" pitchFamily="2" charset="2"/>
                      </a:rPr>
                      <m:t>=0.018 </m:t>
                    </m:r>
                    <m:r>
                      <m:rPr>
                        <m:sty m:val="p"/>
                      </m:rPr>
                      <a:rPr lang="en-US" sz="1600" b="0" i="0" smtClean="0">
                        <a:latin typeface="Cambria Math" panose="02040503050406030204" pitchFamily="18" charset="0"/>
                        <a:sym typeface="Wingdings" panose="05000000000000000000" pitchFamily="2" charset="2"/>
                      </a:rPr>
                      <m:t>inches</m:t>
                    </m:r>
                  </m:oMath>
                </a14:m>
                <a:endParaRPr lang="en-US" sz="1600"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217146" y="636423"/>
                <a:ext cx="8612302" cy="3901049"/>
              </a:xfrm>
              <a:blipFill>
                <a:blip r:embed="rId3"/>
                <a:stretch>
                  <a:fillRect l="-779" t="-625" r="-921" b="-625"/>
                </a:stretch>
              </a:blipFill>
            </p:spPr>
            <p:txBody>
              <a:bodyPr/>
              <a:lstStyle/>
              <a:p>
                <a:r>
                  <a:rPr lang="en-US">
                    <a:noFill/>
                  </a:rPr>
                  <a:t> </a:t>
                </a:r>
              </a:p>
            </p:txBody>
          </p:sp>
        </mc:Fallback>
      </mc:AlternateContent>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4</a:t>
            </a:fld>
            <a:endParaRPr lang="en-US"/>
          </a:p>
        </p:txBody>
      </p:sp>
    </p:spTree>
    <p:extLst>
      <p:ext uri="{BB962C8B-B14F-4D97-AF65-F5344CB8AC3E}">
        <p14:creationId xmlns:p14="http://schemas.microsoft.com/office/powerpoint/2010/main" val="112141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smtClean="0"/>
              <a:t>If the Lid Won’t Fit…</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217146" y="636423"/>
                <a:ext cx="8612302" cy="3901049"/>
              </a:xfrm>
            </p:spPr>
            <p:txBody>
              <a:bodyPr/>
              <a:lstStyle/>
              <a:p>
                <a:pPr marL="0" indent="0">
                  <a:buNone/>
                </a:pPr>
                <a:r>
                  <a:rPr lang="en-US" b="1" dirty="0" smtClean="0"/>
                  <a:t>Method 2: Algebra of Random Variables</a:t>
                </a:r>
              </a:p>
              <a:p>
                <a:pPr marL="0" indent="0">
                  <a:buNone/>
                </a:pPr>
                <a:r>
                  <a:rPr lang="en-US" sz="1600" dirty="0" smtClean="0"/>
                  <a:t>Let </a:t>
                </a:r>
                <a:r>
                  <a:rPr lang="en-US" sz="1600" i="1" dirty="0" smtClean="0"/>
                  <a:t>L</a:t>
                </a:r>
                <a:r>
                  <a:rPr lang="en-US" sz="1600" dirty="0" smtClean="0"/>
                  <a:t> = diameter of a randomly selected lid and </a:t>
                </a:r>
                <a:r>
                  <a:rPr lang="en-US" sz="1600" i="1" dirty="0" smtClean="0"/>
                  <a:t>C</a:t>
                </a:r>
                <a:r>
                  <a:rPr lang="en-US" sz="1600" dirty="0" smtClean="0"/>
                  <a:t> = diameter of a randomly selected cup. </a:t>
                </a:r>
              </a:p>
              <a:p>
                <a:pPr marL="0" indent="0">
                  <a:buNone/>
                </a:pPr>
                <a:r>
                  <a:rPr lang="en-US" sz="1600" dirty="0" smtClean="0"/>
                  <a:t>We want to find </a:t>
                </a:r>
                <a14:m>
                  <m:oMath xmlns:m="http://schemas.openxmlformats.org/officeDocument/2006/math">
                    <m:r>
                      <a:rPr lang="en-US" sz="1600" b="0" i="1" smtClean="0">
                        <a:latin typeface="Cambria Math" panose="02040503050406030204" pitchFamily="18" charset="0"/>
                      </a:rPr>
                      <m:t>𝑃</m:t>
                    </m:r>
                    <m:r>
                      <a:rPr lang="en-US" sz="1600" b="0" i="1" smtClean="0">
                        <a:latin typeface="Cambria Math" panose="02040503050406030204" pitchFamily="18" charset="0"/>
                      </a:rPr>
                      <m:t>(0&lt;</m:t>
                    </m:r>
                    <m:r>
                      <a:rPr lang="en-US" sz="1600" b="0" i="1" smtClean="0">
                        <a:latin typeface="Cambria Math" panose="02040503050406030204" pitchFamily="18" charset="0"/>
                        <a:ea typeface="Cambria Math" panose="02040503050406030204" pitchFamily="18" charset="0"/>
                      </a:rPr>
                      <m:t>𝐿</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𝐶</m:t>
                    </m:r>
                    <m:r>
                      <a:rPr lang="en-US" sz="1600" b="0" i="1" smtClean="0">
                        <a:latin typeface="Cambria Math" panose="02040503050406030204" pitchFamily="18" charset="0"/>
                        <a:ea typeface="Cambria Math" panose="02040503050406030204" pitchFamily="18" charset="0"/>
                      </a:rPr>
                      <m:t>≤0.06)</m:t>
                    </m:r>
                  </m:oMath>
                </a14:m>
                <a:r>
                  <a:rPr lang="en-US" sz="1600" dirty="0" smtClean="0"/>
                  <a:t>. What do we know about the distribution of </a:t>
                </a:r>
                <a:r>
                  <a:rPr lang="en-US" sz="1600" i="1" dirty="0" smtClean="0"/>
                  <a:t>L </a:t>
                </a:r>
                <a:r>
                  <a:rPr lang="en-US" sz="1600" dirty="0" smtClean="0"/>
                  <a:t>– </a:t>
                </a:r>
                <a:r>
                  <a:rPr lang="en-US" sz="1600" i="1" dirty="0" smtClean="0"/>
                  <a:t>C?</a:t>
                </a:r>
              </a:p>
              <a:p>
                <a:pPr marL="0" indent="0">
                  <a:buNone/>
                </a:pPr>
                <a:r>
                  <a:rPr lang="en-US" sz="1600" i="1" dirty="0" smtClean="0"/>
                  <a:t>Shape: </a:t>
                </a:r>
                <a:r>
                  <a:rPr lang="en-US" sz="1600" dirty="0" smtClean="0"/>
                  <a:t>Approximately normal (difference of 2 independent, approximately normal RVs)</a:t>
                </a:r>
              </a:p>
              <a:p>
                <a:pPr marL="0" indent="0">
                  <a:buNone/>
                </a:pPr>
                <a:r>
                  <a:rPr lang="en-US" sz="1600" i="1" dirty="0" smtClean="0"/>
                  <a:t>Center:</a:t>
                </a:r>
                <a:r>
                  <a:rPr lang="en-US" sz="1600" dirty="0" smtClean="0"/>
                  <a:t> </a:t>
                </a:r>
                <a14:m>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𝜇</m:t>
                        </m:r>
                      </m:e>
                      <m:sub>
                        <m:r>
                          <a:rPr lang="en-US" sz="1600" b="0" i="1" smtClean="0">
                            <a:latin typeface="Cambria Math" panose="02040503050406030204" pitchFamily="18" charset="0"/>
                          </a:rPr>
                          <m:t>𝐿</m:t>
                        </m:r>
                        <m:r>
                          <a:rPr lang="en-US" sz="1600" b="0" i="1" smtClean="0">
                            <a:latin typeface="Cambria Math" panose="02040503050406030204" pitchFamily="18" charset="0"/>
                          </a:rPr>
                          <m:t>−</m:t>
                        </m:r>
                        <m:r>
                          <a:rPr lang="en-US" sz="1600" b="0" i="1" smtClean="0">
                            <a:latin typeface="Cambria Math" panose="02040503050406030204" pitchFamily="18" charset="0"/>
                          </a:rPr>
                          <m:t>𝐶</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𝜇</m:t>
                        </m:r>
                      </m:e>
                      <m:sub>
                        <m:r>
                          <a:rPr lang="en-US" sz="1600" b="0" i="1" smtClean="0">
                            <a:latin typeface="Cambria Math" panose="02040503050406030204" pitchFamily="18" charset="0"/>
                          </a:rPr>
                          <m:t>𝐿</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𝜇</m:t>
                        </m:r>
                      </m:e>
                      <m:sub>
                        <m:r>
                          <a:rPr lang="en-US" sz="1600" b="0" i="1" smtClean="0">
                            <a:latin typeface="Cambria Math" panose="02040503050406030204" pitchFamily="18" charset="0"/>
                            <a:ea typeface="Cambria Math" panose="02040503050406030204" pitchFamily="18" charset="0"/>
                          </a:rPr>
                          <m:t>𝐶</m:t>
                        </m:r>
                      </m:sub>
                    </m:sSub>
                    <m:r>
                      <a:rPr lang="en-US" sz="1600" b="0" i="1" smtClean="0">
                        <a:latin typeface="Cambria Math" panose="02040503050406030204" pitchFamily="18" charset="0"/>
                      </a:rPr>
                      <m:t>=3.99−3.96=0.03 </m:t>
                    </m:r>
                    <m:r>
                      <m:rPr>
                        <m:sty m:val="p"/>
                      </m:rPr>
                      <a:rPr lang="en-US" sz="1600" b="0" i="0" smtClean="0">
                        <a:latin typeface="Cambria Math" panose="02040503050406030204" pitchFamily="18" charset="0"/>
                      </a:rPr>
                      <m:t>inches</m:t>
                    </m:r>
                  </m:oMath>
                </a14:m>
                <a:endParaRPr lang="en-US" sz="1600" dirty="0" smtClean="0"/>
              </a:p>
              <a:p>
                <a:pPr marL="0" indent="0">
                  <a:buNone/>
                </a:pPr>
                <a:r>
                  <a:rPr lang="en-US" sz="1600" i="1" dirty="0" smtClean="0"/>
                  <a:t>Variability:</a:t>
                </a:r>
                <a:r>
                  <a:rPr lang="en-US" sz="1600" dirty="0" smtClean="0"/>
                  <a:t> </a:t>
                </a:r>
                <a14:m>
                  <m:oMath xmlns:m="http://schemas.openxmlformats.org/officeDocument/2006/math">
                    <m:sSubSup>
                      <m:sSubSupPr>
                        <m:ctrlPr>
                          <a:rPr lang="en-US" sz="1600" i="1" smtClean="0">
                            <a:latin typeface="Cambria Math" panose="02040503050406030204" pitchFamily="18" charset="0"/>
                          </a:rPr>
                        </m:ctrlPr>
                      </m:sSubSupPr>
                      <m:e>
                        <m:r>
                          <a:rPr lang="en-US" sz="1600" i="1" smtClean="0">
                            <a:latin typeface="Cambria Math" panose="02040503050406030204" pitchFamily="18" charset="0"/>
                            <a:ea typeface="Cambria Math" panose="02040503050406030204" pitchFamily="18" charset="0"/>
                          </a:rPr>
                          <m:t>𝜎</m:t>
                        </m:r>
                      </m:e>
                      <m:sub>
                        <m:r>
                          <a:rPr lang="en-US" sz="1600" b="0" i="1" smtClean="0">
                            <a:latin typeface="Cambria Math" panose="02040503050406030204" pitchFamily="18" charset="0"/>
                          </a:rPr>
                          <m:t>𝐿</m:t>
                        </m:r>
                        <m:r>
                          <a:rPr lang="en-US" sz="1600" b="0" i="1" smtClean="0">
                            <a:latin typeface="Cambria Math" panose="02040503050406030204" pitchFamily="18" charset="0"/>
                          </a:rPr>
                          <m:t>−</m:t>
                        </m:r>
                        <m:r>
                          <a:rPr lang="en-US" sz="1600" b="0" i="1" smtClean="0">
                            <a:latin typeface="Cambria Math" panose="02040503050406030204" pitchFamily="18" charset="0"/>
                          </a:rPr>
                          <m:t>𝐶</m:t>
                        </m:r>
                      </m:sub>
                      <m:sup>
                        <m:r>
                          <a:rPr lang="en-US" sz="1600" b="0" i="1" smtClean="0">
                            <a:latin typeface="Cambria Math" panose="02040503050406030204" pitchFamily="18" charset="0"/>
                          </a:rPr>
                          <m:t>2</m:t>
                        </m:r>
                      </m:sup>
                    </m:sSubSup>
                    <m:r>
                      <a:rPr lang="en-US" sz="1600" b="0" i="1" smtClean="0">
                        <a:latin typeface="Cambria Math" panose="02040503050406030204" pitchFamily="18" charset="0"/>
                      </a:rPr>
                      <m:t>=</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ea typeface="Cambria Math" panose="02040503050406030204" pitchFamily="18" charset="0"/>
                          </a:rPr>
                          <m:t>𝜎</m:t>
                        </m:r>
                      </m:e>
                      <m:sub>
                        <m:r>
                          <a:rPr lang="en-US" sz="1600" b="0" i="1" smtClean="0">
                            <a:latin typeface="Cambria Math" panose="02040503050406030204" pitchFamily="18" charset="0"/>
                          </a:rPr>
                          <m:t>𝐿</m:t>
                        </m:r>
                      </m:sub>
                      <m:sup>
                        <m:r>
                          <a:rPr lang="en-US" sz="1600" b="0" i="1" smtClean="0">
                            <a:latin typeface="Cambria Math" panose="02040503050406030204" pitchFamily="18" charset="0"/>
                          </a:rPr>
                          <m:t>2</m:t>
                        </m:r>
                      </m:sup>
                    </m:sSubSup>
                    <m:r>
                      <a:rPr lang="en-US" sz="1600" b="0" i="1" smtClean="0">
                        <a:latin typeface="Cambria Math" panose="02040503050406030204" pitchFamily="18" charset="0"/>
                      </a:rPr>
                      <m:t>+</m:t>
                    </m:r>
                    <m:sSubSup>
                      <m:sSubSupPr>
                        <m:ctrlPr>
                          <a:rPr lang="en-US" sz="1600" i="1" smtClean="0">
                            <a:latin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𝜎</m:t>
                        </m:r>
                      </m:e>
                      <m:sub>
                        <m:r>
                          <a:rPr lang="en-US" sz="1600" b="0" i="1" smtClean="0">
                            <a:latin typeface="Cambria Math" panose="02040503050406030204" pitchFamily="18" charset="0"/>
                            <a:ea typeface="Cambria Math" panose="02040503050406030204" pitchFamily="18" charset="0"/>
                          </a:rPr>
                          <m:t>𝐶</m:t>
                        </m:r>
                      </m:sub>
                      <m:sup>
                        <m:r>
                          <a:rPr lang="en-US" sz="1600" i="1">
                            <a:latin typeface="Cambria Math" panose="02040503050406030204" pitchFamily="18" charset="0"/>
                          </a:rPr>
                          <m:t>2</m:t>
                        </m:r>
                      </m:sup>
                    </m:sSub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0.01</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0.015</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=0.000325</m:t>
                    </m:r>
                  </m:oMath>
                </a14:m>
                <a:r>
                  <a:rPr lang="en-US" sz="1600" dirty="0" smtClean="0"/>
                  <a:t> </a:t>
                </a:r>
                <a:r>
                  <a:rPr lang="en-US" sz="1600" dirty="0" smtClean="0">
                    <a:sym typeface="Wingdings" panose="05000000000000000000" pitchFamily="2" charset="2"/>
                  </a:rPr>
                  <a:t> </a:t>
                </a:r>
                <a14:m>
                  <m:oMath xmlns:m="http://schemas.openxmlformats.org/officeDocument/2006/math">
                    <m:sSub>
                      <m:sSubPr>
                        <m:ctrlPr>
                          <a:rPr lang="en-US" sz="1600" i="1" smtClean="0">
                            <a:latin typeface="Cambria Math" panose="02040503050406030204" pitchFamily="18" charset="0"/>
                            <a:sym typeface="Wingdings" panose="05000000000000000000" pitchFamily="2" charset="2"/>
                          </a:rPr>
                        </m:ctrlPr>
                      </m:sSubPr>
                      <m:e>
                        <m:r>
                          <a:rPr lang="en-US" sz="1600" i="1" smtClean="0">
                            <a:latin typeface="Cambria Math" panose="02040503050406030204" pitchFamily="18" charset="0"/>
                            <a:ea typeface="Cambria Math" panose="02040503050406030204" pitchFamily="18" charset="0"/>
                            <a:sym typeface="Wingdings" panose="05000000000000000000" pitchFamily="2" charset="2"/>
                          </a:rPr>
                          <m:t>𝜎</m:t>
                        </m:r>
                      </m:e>
                      <m:sub>
                        <m:r>
                          <a:rPr lang="en-US" sz="1600" b="0" i="1" smtClean="0">
                            <a:latin typeface="Cambria Math" panose="02040503050406030204" pitchFamily="18" charset="0"/>
                            <a:sym typeface="Wingdings" panose="05000000000000000000" pitchFamily="2" charset="2"/>
                          </a:rPr>
                          <m:t>𝐿</m:t>
                        </m:r>
                        <m:r>
                          <a:rPr lang="en-US" sz="1600" b="0" i="1" smtClean="0">
                            <a:latin typeface="Cambria Math" panose="02040503050406030204" pitchFamily="18" charset="0"/>
                            <a:sym typeface="Wingdings" panose="05000000000000000000" pitchFamily="2" charset="2"/>
                          </a:rPr>
                          <m:t>−</m:t>
                        </m:r>
                        <m:r>
                          <a:rPr lang="en-US" sz="1600" b="0" i="1" smtClean="0">
                            <a:latin typeface="Cambria Math" panose="02040503050406030204" pitchFamily="18" charset="0"/>
                            <a:sym typeface="Wingdings" panose="05000000000000000000" pitchFamily="2" charset="2"/>
                          </a:rPr>
                          <m:t>𝐶</m:t>
                        </m:r>
                      </m:sub>
                    </m:sSub>
                    <m:r>
                      <a:rPr lang="en-US" sz="1600" b="0" i="1" smtClean="0">
                        <a:latin typeface="Cambria Math" panose="02040503050406030204" pitchFamily="18" charset="0"/>
                        <a:sym typeface="Wingdings" panose="05000000000000000000" pitchFamily="2" charset="2"/>
                      </a:rPr>
                      <m:t>=</m:t>
                    </m:r>
                    <m:rad>
                      <m:radPr>
                        <m:degHide m:val="on"/>
                        <m:ctrlPr>
                          <a:rPr lang="en-US" sz="1600" b="0" i="1" smtClean="0">
                            <a:latin typeface="Cambria Math" panose="02040503050406030204" pitchFamily="18" charset="0"/>
                            <a:sym typeface="Wingdings" panose="05000000000000000000" pitchFamily="2" charset="2"/>
                          </a:rPr>
                        </m:ctrlPr>
                      </m:radPr>
                      <m:deg/>
                      <m:e>
                        <m:r>
                          <a:rPr lang="en-US" sz="1600" i="1">
                            <a:latin typeface="Cambria Math" panose="02040503050406030204" pitchFamily="18" charset="0"/>
                            <a:sym typeface="Wingdings" panose="05000000000000000000" pitchFamily="2" charset="2"/>
                          </a:rPr>
                          <m:t>0.000325</m:t>
                        </m:r>
                      </m:e>
                    </m:rad>
                    <m:r>
                      <a:rPr lang="en-US" sz="1600" b="0" i="1" smtClean="0">
                        <a:latin typeface="Cambria Math" panose="02040503050406030204" pitchFamily="18" charset="0"/>
                        <a:sym typeface="Wingdings" panose="05000000000000000000" pitchFamily="2" charset="2"/>
                      </a:rPr>
                      <m:t>=0.018 </m:t>
                    </m:r>
                    <m:r>
                      <m:rPr>
                        <m:sty m:val="p"/>
                      </m:rPr>
                      <a:rPr lang="en-US" sz="1600" b="0" i="0" smtClean="0">
                        <a:latin typeface="Cambria Math" panose="02040503050406030204" pitchFamily="18" charset="0"/>
                        <a:sym typeface="Wingdings" panose="05000000000000000000" pitchFamily="2" charset="2"/>
                      </a:rPr>
                      <m:t>inches</m:t>
                    </m:r>
                  </m:oMath>
                </a14:m>
                <a:endParaRPr lang="en-US" sz="1600" dirty="0" smtClean="0"/>
              </a:p>
              <a:p>
                <a:pPr marL="0" indent="0">
                  <a:buNone/>
                </a:pPr>
                <a:endParaRPr lang="en-US" sz="1600"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217146" y="636423"/>
                <a:ext cx="8612302" cy="3901049"/>
              </a:xfrm>
              <a:blipFill>
                <a:blip r:embed="rId3"/>
                <a:stretch>
                  <a:fillRect l="-779" t="-938"/>
                </a:stretch>
              </a:blipFill>
            </p:spPr>
            <p:txBody>
              <a:bodyPr/>
              <a:lstStyle/>
              <a:p>
                <a:r>
                  <a:rPr lang="en-US">
                    <a:noFill/>
                  </a:rPr>
                  <a:t> </a:t>
                </a:r>
              </a:p>
            </p:txBody>
          </p:sp>
        </mc:Fallback>
      </mc:AlternateContent>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5</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6918" y="2784872"/>
            <a:ext cx="2324100" cy="17526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546" y="2784872"/>
            <a:ext cx="2324100" cy="17526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7232" y="2784872"/>
            <a:ext cx="2324100" cy="1752600"/>
          </a:xfrm>
          <a:prstGeom prst="rect">
            <a:avLst/>
          </a:prstGeom>
        </p:spPr>
      </p:pic>
    </p:spTree>
    <p:extLst>
      <p:ext uri="{BB962C8B-B14F-4D97-AF65-F5344CB8AC3E}">
        <p14:creationId xmlns:p14="http://schemas.microsoft.com/office/powerpoint/2010/main" val="410154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smtClean="0"/>
              <a:t>If the Lid Won’t Fit…</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217146" y="636423"/>
                <a:ext cx="8612302" cy="3901049"/>
              </a:xfrm>
            </p:spPr>
            <p:txBody>
              <a:bodyPr/>
              <a:lstStyle/>
              <a:p>
                <a:pPr marL="0" indent="0">
                  <a:buNone/>
                </a:pPr>
                <a:r>
                  <a:rPr lang="en-US" b="1" dirty="0" smtClean="0"/>
                  <a:t>Method 2: Algebra of Random Variables</a:t>
                </a:r>
              </a:p>
              <a:p>
                <a:pPr marL="0" indent="0">
                  <a:buNone/>
                </a:pPr>
                <a:r>
                  <a:rPr lang="en-US" sz="1600" dirty="0" smtClean="0"/>
                  <a:t>Let </a:t>
                </a:r>
                <a:r>
                  <a:rPr lang="en-US" sz="1600" i="1" dirty="0" smtClean="0"/>
                  <a:t>L</a:t>
                </a:r>
                <a:r>
                  <a:rPr lang="en-US" sz="1600" dirty="0" smtClean="0"/>
                  <a:t> = diameter of a randomly selected lid and </a:t>
                </a:r>
                <a:r>
                  <a:rPr lang="en-US" sz="1600" i="1" dirty="0" smtClean="0"/>
                  <a:t>C</a:t>
                </a:r>
                <a:r>
                  <a:rPr lang="en-US" sz="1600" dirty="0" smtClean="0"/>
                  <a:t> = diameter of a randomly selected cup. </a:t>
                </a:r>
              </a:p>
              <a:p>
                <a:pPr marL="0" indent="0">
                  <a:buNone/>
                </a:pPr>
                <a:r>
                  <a:rPr lang="en-US" sz="1600" dirty="0" smtClean="0"/>
                  <a:t>We want to find </a:t>
                </a:r>
                <a14:m>
                  <m:oMath xmlns:m="http://schemas.openxmlformats.org/officeDocument/2006/math">
                    <m:r>
                      <a:rPr lang="en-US" sz="1600" b="0" i="1" smtClean="0">
                        <a:latin typeface="Cambria Math" panose="02040503050406030204" pitchFamily="18" charset="0"/>
                      </a:rPr>
                      <m:t>𝑃</m:t>
                    </m:r>
                    <m:r>
                      <a:rPr lang="en-US" sz="1600" b="0" i="1" smtClean="0">
                        <a:latin typeface="Cambria Math" panose="02040503050406030204" pitchFamily="18" charset="0"/>
                      </a:rPr>
                      <m:t>(0&lt;</m:t>
                    </m:r>
                    <m:r>
                      <a:rPr lang="en-US" sz="1600" b="0" i="1" smtClean="0">
                        <a:latin typeface="Cambria Math" panose="02040503050406030204" pitchFamily="18" charset="0"/>
                        <a:ea typeface="Cambria Math" panose="02040503050406030204" pitchFamily="18" charset="0"/>
                      </a:rPr>
                      <m:t>𝐿</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𝐶</m:t>
                    </m:r>
                    <m:r>
                      <a:rPr lang="en-US" sz="1600" b="0" i="1" smtClean="0">
                        <a:latin typeface="Cambria Math" panose="02040503050406030204" pitchFamily="18" charset="0"/>
                        <a:ea typeface="Cambria Math" panose="02040503050406030204" pitchFamily="18" charset="0"/>
                      </a:rPr>
                      <m:t>≤0.06)</m:t>
                    </m:r>
                  </m:oMath>
                </a14:m>
                <a:r>
                  <a:rPr lang="en-US" sz="1600" dirty="0" smtClean="0"/>
                  <a:t>. What do we know about the distribution of </a:t>
                </a:r>
                <a:r>
                  <a:rPr lang="en-US" sz="1600" i="1" dirty="0" smtClean="0"/>
                  <a:t>L </a:t>
                </a:r>
                <a:r>
                  <a:rPr lang="en-US" sz="1600" dirty="0" smtClean="0"/>
                  <a:t>– </a:t>
                </a:r>
                <a:r>
                  <a:rPr lang="en-US" sz="1600" i="1" dirty="0" smtClean="0"/>
                  <a:t>C?</a:t>
                </a:r>
              </a:p>
              <a:p>
                <a:pPr marL="0" indent="0">
                  <a:buNone/>
                </a:pPr>
                <a:r>
                  <a:rPr lang="en-US" sz="1600" i="1" dirty="0" smtClean="0"/>
                  <a:t>Shape: </a:t>
                </a:r>
                <a:r>
                  <a:rPr lang="en-US" sz="1600" dirty="0" smtClean="0"/>
                  <a:t>Approximately normal (difference of 2 independent, approximately normal RVs)</a:t>
                </a:r>
              </a:p>
              <a:p>
                <a:pPr marL="0" indent="0">
                  <a:buNone/>
                </a:pPr>
                <a:r>
                  <a:rPr lang="en-US" sz="1600" i="1" dirty="0" smtClean="0"/>
                  <a:t>Center:</a:t>
                </a:r>
                <a:r>
                  <a:rPr lang="en-US" sz="1600" dirty="0" smtClean="0"/>
                  <a:t> </a:t>
                </a:r>
                <a14:m>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𝜇</m:t>
                        </m:r>
                      </m:e>
                      <m:sub>
                        <m:r>
                          <a:rPr lang="en-US" sz="1600" b="0" i="1" smtClean="0">
                            <a:latin typeface="Cambria Math" panose="02040503050406030204" pitchFamily="18" charset="0"/>
                          </a:rPr>
                          <m:t>𝐿</m:t>
                        </m:r>
                        <m:r>
                          <a:rPr lang="en-US" sz="1600" b="0" i="1" smtClean="0">
                            <a:latin typeface="Cambria Math" panose="02040503050406030204" pitchFamily="18" charset="0"/>
                          </a:rPr>
                          <m:t>−</m:t>
                        </m:r>
                        <m:r>
                          <a:rPr lang="en-US" sz="1600" b="0" i="1" smtClean="0">
                            <a:latin typeface="Cambria Math" panose="02040503050406030204" pitchFamily="18" charset="0"/>
                          </a:rPr>
                          <m:t>𝐶</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𝜇</m:t>
                        </m:r>
                      </m:e>
                      <m:sub>
                        <m:r>
                          <a:rPr lang="en-US" sz="1600" b="0" i="1" smtClean="0">
                            <a:latin typeface="Cambria Math" panose="02040503050406030204" pitchFamily="18" charset="0"/>
                          </a:rPr>
                          <m:t>𝐿</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𝜇</m:t>
                        </m:r>
                      </m:e>
                      <m:sub>
                        <m:r>
                          <a:rPr lang="en-US" sz="1600" b="0" i="1" smtClean="0">
                            <a:latin typeface="Cambria Math" panose="02040503050406030204" pitchFamily="18" charset="0"/>
                            <a:ea typeface="Cambria Math" panose="02040503050406030204" pitchFamily="18" charset="0"/>
                          </a:rPr>
                          <m:t>𝐶</m:t>
                        </m:r>
                      </m:sub>
                    </m:sSub>
                    <m:r>
                      <a:rPr lang="en-US" sz="1600" b="0" i="1" smtClean="0">
                        <a:latin typeface="Cambria Math" panose="02040503050406030204" pitchFamily="18" charset="0"/>
                      </a:rPr>
                      <m:t>=3.99−3.96=0.03 </m:t>
                    </m:r>
                    <m:r>
                      <m:rPr>
                        <m:sty m:val="p"/>
                      </m:rPr>
                      <a:rPr lang="en-US" sz="1600" b="0" i="0" smtClean="0">
                        <a:latin typeface="Cambria Math" panose="02040503050406030204" pitchFamily="18" charset="0"/>
                      </a:rPr>
                      <m:t>inches</m:t>
                    </m:r>
                  </m:oMath>
                </a14:m>
                <a:endParaRPr lang="en-US" sz="1600" dirty="0" smtClean="0"/>
              </a:p>
              <a:p>
                <a:pPr marL="0" indent="0">
                  <a:buNone/>
                </a:pPr>
                <a:r>
                  <a:rPr lang="en-US" sz="1600" i="1" dirty="0" smtClean="0"/>
                  <a:t>Variability:</a:t>
                </a:r>
                <a:r>
                  <a:rPr lang="en-US" sz="1600" dirty="0" smtClean="0"/>
                  <a:t> </a:t>
                </a:r>
                <a14:m>
                  <m:oMath xmlns:m="http://schemas.openxmlformats.org/officeDocument/2006/math">
                    <m:sSubSup>
                      <m:sSubSupPr>
                        <m:ctrlPr>
                          <a:rPr lang="en-US" sz="1600" i="1" smtClean="0">
                            <a:latin typeface="Cambria Math" panose="02040503050406030204" pitchFamily="18" charset="0"/>
                          </a:rPr>
                        </m:ctrlPr>
                      </m:sSubSupPr>
                      <m:e>
                        <m:r>
                          <a:rPr lang="en-US" sz="1600" i="1" smtClean="0">
                            <a:latin typeface="Cambria Math" panose="02040503050406030204" pitchFamily="18" charset="0"/>
                            <a:ea typeface="Cambria Math" panose="02040503050406030204" pitchFamily="18" charset="0"/>
                          </a:rPr>
                          <m:t>𝜎</m:t>
                        </m:r>
                      </m:e>
                      <m:sub>
                        <m:r>
                          <a:rPr lang="en-US" sz="1600" b="0" i="1" smtClean="0">
                            <a:latin typeface="Cambria Math" panose="02040503050406030204" pitchFamily="18" charset="0"/>
                          </a:rPr>
                          <m:t>𝐿</m:t>
                        </m:r>
                        <m:r>
                          <a:rPr lang="en-US" sz="1600" b="0" i="1" smtClean="0">
                            <a:latin typeface="Cambria Math" panose="02040503050406030204" pitchFamily="18" charset="0"/>
                          </a:rPr>
                          <m:t>−</m:t>
                        </m:r>
                        <m:r>
                          <a:rPr lang="en-US" sz="1600" b="0" i="1" smtClean="0">
                            <a:latin typeface="Cambria Math" panose="02040503050406030204" pitchFamily="18" charset="0"/>
                          </a:rPr>
                          <m:t>𝐶</m:t>
                        </m:r>
                      </m:sub>
                      <m:sup>
                        <m:r>
                          <a:rPr lang="en-US" sz="1600" b="0" i="1" smtClean="0">
                            <a:latin typeface="Cambria Math" panose="02040503050406030204" pitchFamily="18" charset="0"/>
                          </a:rPr>
                          <m:t>2</m:t>
                        </m:r>
                      </m:sup>
                    </m:sSubSup>
                    <m:r>
                      <a:rPr lang="en-US" sz="1600" b="0" i="1" smtClean="0">
                        <a:latin typeface="Cambria Math" panose="02040503050406030204" pitchFamily="18" charset="0"/>
                      </a:rPr>
                      <m:t>=</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ea typeface="Cambria Math" panose="02040503050406030204" pitchFamily="18" charset="0"/>
                          </a:rPr>
                          <m:t>𝜎</m:t>
                        </m:r>
                      </m:e>
                      <m:sub>
                        <m:r>
                          <a:rPr lang="en-US" sz="1600" b="0" i="1" smtClean="0">
                            <a:latin typeface="Cambria Math" panose="02040503050406030204" pitchFamily="18" charset="0"/>
                          </a:rPr>
                          <m:t>𝐿</m:t>
                        </m:r>
                      </m:sub>
                      <m:sup>
                        <m:r>
                          <a:rPr lang="en-US" sz="1600" b="0" i="1" smtClean="0">
                            <a:latin typeface="Cambria Math" panose="02040503050406030204" pitchFamily="18" charset="0"/>
                          </a:rPr>
                          <m:t>2</m:t>
                        </m:r>
                      </m:sup>
                    </m:sSubSup>
                    <m:r>
                      <a:rPr lang="en-US" sz="1600" b="0" i="1" smtClean="0">
                        <a:latin typeface="Cambria Math" panose="02040503050406030204" pitchFamily="18" charset="0"/>
                      </a:rPr>
                      <m:t>+</m:t>
                    </m:r>
                    <m:sSubSup>
                      <m:sSubSupPr>
                        <m:ctrlPr>
                          <a:rPr lang="en-US" sz="1600" i="1" smtClean="0">
                            <a:latin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𝜎</m:t>
                        </m:r>
                      </m:e>
                      <m:sub>
                        <m:r>
                          <a:rPr lang="en-US" sz="1600" b="0" i="1" smtClean="0">
                            <a:latin typeface="Cambria Math" panose="02040503050406030204" pitchFamily="18" charset="0"/>
                            <a:ea typeface="Cambria Math" panose="02040503050406030204" pitchFamily="18" charset="0"/>
                          </a:rPr>
                          <m:t>𝐶</m:t>
                        </m:r>
                      </m:sub>
                      <m:sup>
                        <m:r>
                          <a:rPr lang="en-US" sz="1600" i="1">
                            <a:latin typeface="Cambria Math" panose="02040503050406030204" pitchFamily="18" charset="0"/>
                          </a:rPr>
                          <m:t>2</m:t>
                        </m:r>
                      </m:sup>
                    </m:sSub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0.01</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0.015</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=0.000325</m:t>
                    </m:r>
                  </m:oMath>
                </a14:m>
                <a:r>
                  <a:rPr lang="en-US" sz="1600" dirty="0" smtClean="0"/>
                  <a:t> </a:t>
                </a:r>
                <a:r>
                  <a:rPr lang="en-US" sz="1600" dirty="0" smtClean="0">
                    <a:sym typeface="Wingdings" panose="05000000000000000000" pitchFamily="2" charset="2"/>
                  </a:rPr>
                  <a:t> </a:t>
                </a:r>
                <a14:m>
                  <m:oMath xmlns:m="http://schemas.openxmlformats.org/officeDocument/2006/math">
                    <m:sSub>
                      <m:sSubPr>
                        <m:ctrlPr>
                          <a:rPr lang="en-US" sz="1600" i="1" smtClean="0">
                            <a:latin typeface="Cambria Math" panose="02040503050406030204" pitchFamily="18" charset="0"/>
                            <a:sym typeface="Wingdings" panose="05000000000000000000" pitchFamily="2" charset="2"/>
                          </a:rPr>
                        </m:ctrlPr>
                      </m:sSubPr>
                      <m:e>
                        <m:r>
                          <a:rPr lang="en-US" sz="1600" i="1" smtClean="0">
                            <a:latin typeface="Cambria Math" panose="02040503050406030204" pitchFamily="18" charset="0"/>
                            <a:ea typeface="Cambria Math" panose="02040503050406030204" pitchFamily="18" charset="0"/>
                            <a:sym typeface="Wingdings" panose="05000000000000000000" pitchFamily="2" charset="2"/>
                          </a:rPr>
                          <m:t>𝜎</m:t>
                        </m:r>
                      </m:e>
                      <m:sub>
                        <m:r>
                          <a:rPr lang="en-US" sz="1600" b="0" i="1" smtClean="0">
                            <a:latin typeface="Cambria Math" panose="02040503050406030204" pitchFamily="18" charset="0"/>
                            <a:sym typeface="Wingdings" panose="05000000000000000000" pitchFamily="2" charset="2"/>
                          </a:rPr>
                          <m:t>𝐿</m:t>
                        </m:r>
                        <m:r>
                          <a:rPr lang="en-US" sz="1600" b="0" i="1" smtClean="0">
                            <a:latin typeface="Cambria Math" panose="02040503050406030204" pitchFamily="18" charset="0"/>
                            <a:sym typeface="Wingdings" panose="05000000000000000000" pitchFamily="2" charset="2"/>
                          </a:rPr>
                          <m:t>−</m:t>
                        </m:r>
                        <m:r>
                          <a:rPr lang="en-US" sz="1600" b="0" i="1" smtClean="0">
                            <a:latin typeface="Cambria Math" panose="02040503050406030204" pitchFamily="18" charset="0"/>
                            <a:sym typeface="Wingdings" panose="05000000000000000000" pitchFamily="2" charset="2"/>
                          </a:rPr>
                          <m:t>𝐶</m:t>
                        </m:r>
                      </m:sub>
                    </m:sSub>
                    <m:r>
                      <a:rPr lang="en-US" sz="1600" b="0" i="1" smtClean="0">
                        <a:latin typeface="Cambria Math" panose="02040503050406030204" pitchFamily="18" charset="0"/>
                        <a:sym typeface="Wingdings" panose="05000000000000000000" pitchFamily="2" charset="2"/>
                      </a:rPr>
                      <m:t>=</m:t>
                    </m:r>
                    <m:rad>
                      <m:radPr>
                        <m:degHide m:val="on"/>
                        <m:ctrlPr>
                          <a:rPr lang="en-US" sz="1600" b="0" i="1" smtClean="0">
                            <a:latin typeface="Cambria Math" panose="02040503050406030204" pitchFamily="18" charset="0"/>
                            <a:sym typeface="Wingdings" panose="05000000000000000000" pitchFamily="2" charset="2"/>
                          </a:rPr>
                        </m:ctrlPr>
                      </m:radPr>
                      <m:deg/>
                      <m:e>
                        <m:r>
                          <a:rPr lang="en-US" sz="1600" i="1">
                            <a:latin typeface="Cambria Math" panose="02040503050406030204" pitchFamily="18" charset="0"/>
                            <a:sym typeface="Wingdings" panose="05000000000000000000" pitchFamily="2" charset="2"/>
                          </a:rPr>
                          <m:t>0.000325</m:t>
                        </m:r>
                      </m:e>
                    </m:rad>
                    <m:r>
                      <a:rPr lang="en-US" sz="1600" b="0" i="1" smtClean="0">
                        <a:latin typeface="Cambria Math" panose="02040503050406030204" pitchFamily="18" charset="0"/>
                        <a:sym typeface="Wingdings" panose="05000000000000000000" pitchFamily="2" charset="2"/>
                      </a:rPr>
                      <m:t>=0.018 </m:t>
                    </m:r>
                    <m:r>
                      <m:rPr>
                        <m:sty m:val="p"/>
                      </m:rPr>
                      <a:rPr lang="en-US" sz="1600" b="0" i="0" smtClean="0">
                        <a:latin typeface="Cambria Math" panose="02040503050406030204" pitchFamily="18" charset="0"/>
                        <a:sym typeface="Wingdings" panose="05000000000000000000" pitchFamily="2" charset="2"/>
                      </a:rPr>
                      <m:t>inches</m:t>
                    </m:r>
                  </m:oMath>
                </a14:m>
                <a:endParaRPr lang="en-US" sz="1600" dirty="0" smtClean="0"/>
              </a:p>
              <a:p>
                <a:pPr marL="0" indent="0">
                  <a:buNone/>
                </a:pPr>
                <a:endParaRPr lang="en-US" sz="1600"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217146" y="636423"/>
                <a:ext cx="8612302" cy="3901049"/>
              </a:xfrm>
              <a:blipFill>
                <a:blip r:embed="rId3"/>
                <a:stretch>
                  <a:fillRect l="-779" t="-938"/>
                </a:stretch>
              </a:blipFill>
            </p:spPr>
            <p:txBody>
              <a:bodyPr/>
              <a:lstStyle/>
              <a:p>
                <a:r>
                  <a:rPr lang="en-US">
                    <a:noFill/>
                  </a:rPr>
                  <a:t> </a:t>
                </a:r>
              </a:p>
            </p:txBody>
          </p:sp>
        </mc:Fallback>
      </mc:AlternateContent>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6</a:t>
            </a:fld>
            <a:endParaRPr lang="en-US"/>
          </a:p>
        </p:txBody>
      </p:sp>
      <p:pic>
        <p:nvPicPr>
          <p:cNvPr id="8" name="Picture 7"/>
          <p:cNvPicPr>
            <a:picLocks noChangeAspect="1"/>
          </p:cNvPicPr>
          <p:nvPr/>
        </p:nvPicPr>
        <p:blipFill>
          <a:blip r:embed="rId4"/>
          <a:stretch>
            <a:fillRect/>
          </a:stretch>
        </p:blipFill>
        <p:spPr>
          <a:xfrm>
            <a:off x="124358" y="2656065"/>
            <a:ext cx="4150271" cy="1958798"/>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4528593" y="2766184"/>
                <a:ext cx="4300855" cy="180998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0&lt;</m:t>
                          </m:r>
                          <m:r>
                            <a:rPr lang="en-US" i="1">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𝐶</m:t>
                          </m:r>
                          <m:r>
                            <a:rPr lang="en-US" i="1">
                              <a:latin typeface="Cambria Math" panose="02040503050406030204" pitchFamily="18" charset="0"/>
                              <a:ea typeface="Cambria Math" panose="02040503050406030204" pitchFamily="18" charset="0"/>
                            </a:rPr>
                            <m:t>≤0.06</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0−0.03</m:t>
                              </m:r>
                            </m:num>
                            <m:den>
                              <m:r>
                                <a:rPr lang="en-US" b="0" i="1" smtClean="0">
                                  <a:latin typeface="Cambria Math" panose="02040503050406030204" pitchFamily="18" charset="0"/>
                                  <a:ea typeface="Cambria Math" panose="02040503050406030204" pitchFamily="18" charset="0"/>
                                </a:rPr>
                                <m:t>0.018</m:t>
                              </m:r>
                            </m:den>
                          </m:f>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𝑍</m:t>
                          </m:r>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0.06</m:t>
                              </m:r>
                              <m:r>
                                <a:rPr lang="en-US" i="1">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03</m:t>
                              </m:r>
                            </m:num>
                            <m:den>
                              <m:r>
                                <a:rPr lang="en-US" i="1">
                                  <a:latin typeface="Cambria Math" panose="02040503050406030204" pitchFamily="18" charset="0"/>
                                  <a:ea typeface="Cambria Math" panose="02040503050406030204" pitchFamily="18" charset="0"/>
                                </a:rPr>
                                <m:t>0.018</m:t>
                              </m:r>
                            </m:den>
                          </m:f>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−1.67&lt;</m:t>
                          </m:r>
                          <m:r>
                            <a:rPr lang="en-US" b="0" i="1" smtClean="0">
                              <a:latin typeface="Cambria Math" panose="02040503050406030204" pitchFamily="18" charset="0"/>
                              <a:ea typeface="Cambria Math" panose="02040503050406030204" pitchFamily="18" charset="0"/>
                            </a:rPr>
                            <m:t>𝑍</m:t>
                          </m:r>
                          <m:r>
                            <a:rPr lang="en-US" b="0" i="1" smtClean="0">
                              <a:latin typeface="Cambria Math" panose="02040503050406030204" pitchFamily="18" charset="0"/>
                              <a:ea typeface="Cambria Math" panose="02040503050406030204" pitchFamily="18" charset="0"/>
                            </a:rPr>
                            <m:t>≤1.67</m:t>
                          </m:r>
                        </m:e>
                      </m:d>
                      <m:r>
                        <a:rPr lang="en-US" b="0" i="1" smtClean="0">
                          <a:latin typeface="Cambria Math" panose="02040503050406030204" pitchFamily="18" charset="0"/>
                          <a:ea typeface="Cambria Math" panose="02040503050406030204" pitchFamily="18" charset="0"/>
                        </a:rPr>
                        <m:t>=0.9525−0.0475</m:t>
                      </m:r>
                    </m:oMath>
                  </m:oMathPara>
                </a14:m>
                <a:endParaRPr lang="en-US"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=0.9050</m:t>
                      </m:r>
                    </m:oMath>
                  </m:oMathPara>
                </a14:m>
                <a:endParaRPr lang="en-US" dirty="0" smtClean="0"/>
              </a:p>
            </p:txBody>
          </p:sp>
        </mc:Choice>
        <mc:Fallback xmlns="">
          <p:sp>
            <p:nvSpPr>
              <p:cNvPr id="9" name="TextBox 8"/>
              <p:cNvSpPr txBox="1">
                <a:spLocks noRot="1" noChangeAspect="1" noMove="1" noResize="1" noEditPoints="1" noAdjustHandles="1" noChangeArrowheads="1" noChangeShapeType="1" noTextEdit="1"/>
              </p:cNvSpPr>
              <p:nvPr/>
            </p:nvSpPr>
            <p:spPr>
              <a:xfrm>
                <a:off x="4528593" y="2766184"/>
                <a:ext cx="4300855" cy="1809983"/>
              </a:xfrm>
              <a:prstGeom prst="rect">
                <a:avLst/>
              </a:prstGeom>
              <a:blipFill>
                <a:blip r:embed="rId5"/>
                <a:stretch>
                  <a:fillRect/>
                </a:stretch>
              </a:blipFill>
            </p:spPr>
            <p:txBody>
              <a:bodyPr/>
              <a:lstStyle/>
              <a:p>
                <a:r>
                  <a:rPr lang="en-US">
                    <a:noFill/>
                  </a:rPr>
                  <a:t> </a:t>
                </a:r>
              </a:p>
            </p:txBody>
          </p:sp>
        </mc:Fallback>
      </mc:AlternateContent>
      <p:sp>
        <p:nvSpPr>
          <p:cNvPr id="10" name="TextBox 9"/>
          <p:cNvSpPr txBox="1"/>
          <p:nvPr/>
        </p:nvSpPr>
        <p:spPr>
          <a:xfrm>
            <a:off x="1260432" y="4460973"/>
            <a:ext cx="234086" cy="307777"/>
          </a:xfrm>
          <a:prstGeom prst="rect">
            <a:avLst/>
          </a:prstGeom>
          <a:noFill/>
        </p:spPr>
        <p:txBody>
          <a:bodyPr wrap="square" rtlCol="0">
            <a:spAutoFit/>
          </a:bodyPr>
          <a:lstStyle/>
          <a:p>
            <a:r>
              <a:rPr lang="en-US" sz="1400" dirty="0" smtClean="0"/>
              <a:t>0</a:t>
            </a:r>
            <a:endParaRPr lang="en-US" sz="1400" dirty="0"/>
          </a:p>
        </p:txBody>
      </p:sp>
      <p:sp>
        <p:nvSpPr>
          <p:cNvPr id="11" name="TextBox 10"/>
          <p:cNvSpPr txBox="1"/>
          <p:nvPr/>
        </p:nvSpPr>
        <p:spPr>
          <a:xfrm>
            <a:off x="2864677" y="4491172"/>
            <a:ext cx="607161" cy="307777"/>
          </a:xfrm>
          <a:prstGeom prst="rect">
            <a:avLst/>
          </a:prstGeom>
          <a:noFill/>
        </p:spPr>
        <p:txBody>
          <a:bodyPr wrap="square" rtlCol="0">
            <a:spAutoFit/>
          </a:bodyPr>
          <a:lstStyle/>
          <a:p>
            <a:r>
              <a:rPr lang="en-US" sz="1400" dirty="0" smtClean="0"/>
              <a:t>0.06</a:t>
            </a:r>
            <a:endParaRPr lang="en-US" sz="1400" dirty="0"/>
          </a:p>
        </p:txBody>
      </p:sp>
      <p:cxnSp>
        <p:nvCxnSpPr>
          <p:cNvPr id="13" name="Straight Arrow Connector 12"/>
          <p:cNvCxnSpPr>
            <a:stCxn id="10" idx="0"/>
          </p:cNvCxnSpPr>
          <p:nvPr/>
        </p:nvCxnSpPr>
        <p:spPr>
          <a:xfrm flipH="1" flipV="1">
            <a:off x="1324051" y="4321849"/>
            <a:ext cx="53424" cy="1391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flipV="1">
            <a:off x="3155845" y="4367482"/>
            <a:ext cx="12413" cy="2473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0640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smtClean="0"/>
              <a:t>If the Lid Won’t Fit…</a:t>
            </a:r>
            <a:endParaRPr lang="en-US" dirty="0"/>
          </a:p>
        </p:txBody>
      </p:sp>
      <p:sp>
        <p:nvSpPr>
          <p:cNvPr id="5" name="Content Placeholder 4"/>
          <p:cNvSpPr>
            <a:spLocks noGrp="1"/>
          </p:cNvSpPr>
          <p:nvPr>
            <p:ph idx="1"/>
          </p:nvPr>
        </p:nvSpPr>
        <p:spPr>
          <a:xfrm>
            <a:off x="307975" y="643738"/>
            <a:ext cx="7282464" cy="4103827"/>
          </a:xfrm>
        </p:spPr>
        <p:txBody>
          <a:bodyPr/>
          <a:lstStyle/>
          <a:p>
            <a:pPr marL="0" indent="0">
              <a:buNone/>
            </a:pPr>
            <a:r>
              <a:rPr lang="en-US" sz="1600" dirty="0"/>
              <a:t>The restaurant’s manager is suspicious that the supplier’s claim is false because many customers have complained that the lids won’t fit on their large drink cups. Both the lids and the cups come in boxes of 500 from the supplier.</a:t>
            </a:r>
          </a:p>
          <a:p>
            <a:pPr marL="0" indent="0">
              <a:buNone/>
            </a:pPr>
            <a:r>
              <a:rPr lang="en-US" sz="1600" i="1" dirty="0" smtClean="0"/>
              <a:t>Quality </a:t>
            </a:r>
            <a:r>
              <a:rPr lang="en-US" sz="1600" i="1" dirty="0"/>
              <a:t>control plan #1:</a:t>
            </a:r>
            <a:r>
              <a:rPr lang="en-US" sz="1600" dirty="0"/>
              <a:t> The manager will select a random sample of 40 large cups and a separate random sample of 40 large lids, pair them up in the order of selection, and count how many lids fit their cups</a:t>
            </a:r>
            <a:r>
              <a:rPr lang="en-US" sz="1600" dirty="0" smtClean="0"/>
              <a:t>.</a:t>
            </a:r>
          </a:p>
          <a:p>
            <a:pPr marL="0" indent="0">
              <a:buNone/>
            </a:pPr>
            <a:r>
              <a:rPr lang="en-US" sz="1600" dirty="0"/>
              <a:t>Describe how the manager can use a random number generator to take a random sample of 40 cups (lids) from a box with 500 cups (lids).</a:t>
            </a:r>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7</a:t>
            </a:fld>
            <a:endParaRPr lang="en-US"/>
          </a:p>
        </p:txBody>
      </p:sp>
      <p:pic>
        <p:nvPicPr>
          <p:cNvPr id="3" name="Picture 2"/>
          <p:cNvPicPr>
            <a:picLocks noChangeAspect="1"/>
          </p:cNvPicPr>
          <p:nvPr/>
        </p:nvPicPr>
        <p:blipFill>
          <a:blip r:embed="rId3"/>
          <a:stretch>
            <a:fillRect/>
          </a:stretch>
        </p:blipFill>
        <p:spPr>
          <a:xfrm>
            <a:off x="7719522" y="643738"/>
            <a:ext cx="975667" cy="22217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826" y="2939654"/>
            <a:ext cx="2324100" cy="1752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1124" y="2939654"/>
            <a:ext cx="2324100" cy="17526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5422" y="2939654"/>
            <a:ext cx="2324100" cy="1752600"/>
          </a:xfrm>
          <a:prstGeom prst="rect">
            <a:avLst/>
          </a:prstGeom>
        </p:spPr>
      </p:pic>
    </p:spTree>
    <p:extLst>
      <p:ext uri="{BB962C8B-B14F-4D97-AF65-F5344CB8AC3E}">
        <p14:creationId xmlns:p14="http://schemas.microsoft.com/office/powerpoint/2010/main" val="345250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smtClean="0"/>
              <a:t>If the Lid Won’t Fit…</a:t>
            </a:r>
            <a:endParaRPr lang="en-US" dirty="0"/>
          </a:p>
        </p:txBody>
      </p:sp>
      <p:sp>
        <p:nvSpPr>
          <p:cNvPr id="5" name="Content Placeholder 4"/>
          <p:cNvSpPr>
            <a:spLocks noGrp="1"/>
          </p:cNvSpPr>
          <p:nvPr>
            <p:ph idx="1"/>
          </p:nvPr>
        </p:nvSpPr>
        <p:spPr>
          <a:xfrm>
            <a:off x="307975" y="643738"/>
            <a:ext cx="8467726" cy="4103827"/>
          </a:xfrm>
        </p:spPr>
        <p:txBody>
          <a:bodyPr/>
          <a:lstStyle/>
          <a:p>
            <a:pPr marL="0" indent="0">
              <a:buNone/>
            </a:pPr>
            <a:r>
              <a:rPr lang="en-US" sz="1600" i="1" dirty="0" smtClean="0"/>
              <a:t>Quality </a:t>
            </a:r>
            <a:r>
              <a:rPr lang="en-US" sz="1600" i="1" dirty="0"/>
              <a:t>control plan #1:</a:t>
            </a:r>
            <a:r>
              <a:rPr lang="en-US" sz="1600" dirty="0"/>
              <a:t> The manager will select a random sample of 40 large cups and a separate random sample of 40 large lids, pair them up in the order of selection, and count how many lids fit their cups</a:t>
            </a:r>
            <a:r>
              <a:rPr lang="en-US" sz="1600" dirty="0" smtClean="0"/>
              <a:t>.</a:t>
            </a:r>
          </a:p>
          <a:p>
            <a:pPr marL="0" indent="0">
              <a:buNone/>
            </a:pPr>
            <a:r>
              <a:rPr lang="en-US" sz="1600" dirty="0"/>
              <a:t>Assuming the supplier’s claim is true, how many lids should the manager expect to </a:t>
            </a:r>
            <a:r>
              <a:rPr lang="en-US" sz="1600" dirty="0" smtClean="0"/>
              <a:t>fit?</a:t>
            </a:r>
          </a:p>
          <a:p>
            <a:pPr marL="0" indent="0">
              <a:buNone/>
            </a:pPr>
            <a:r>
              <a:rPr lang="en-US" sz="1600" dirty="0" smtClean="0"/>
              <a:t>Let </a:t>
            </a:r>
            <a:r>
              <a:rPr lang="en-US" sz="1600" i="1" dirty="0" smtClean="0"/>
              <a:t>F </a:t>
            </a:r>
            <a:r>
              <a:rPr lang="en-US" sz="1600" dirty="0" smtClean="0"/>
              <a:t>= the number of lids that fit on their cups. </a:t>
            </a:r>
            <a:r>
              <a:rPr lang="en-US" sz="1600" i="1" dirty="0" smtClean="0"/>
              <a:t>F</a:t>
            </a:r>
            <a:r>
              <a:rPr lang="en-US" sz="1600" dirty="0" smtClean="0"/>
              <a:t> is a binomial random variable with </a:t>
            </a:r>
            <a:r>
              <a:rPr lang="en-US" sz="1600" i="1" dirty="0" smtClean="0"/>
              <a:t>n </a:t>
            </a:r>
            <a:r>
              <a:rPr lang="en-US" sz="1600" dirty="0" smtClean="0"/>
              <a:t>= 40 and </a:t>
            </a:r>
            <a:r>
              <a:rPr lang="en-US" sz="1600" i="1" dirty="0" smtClean="0"/>
              <a:t>p</a:t>
            </a:r>
            <a:r>
              <a:rPr lang="en-US" sz="1600" dirty="0" smtClean="0"/>
              <a:t> = 0.9044.</a:t>
            </a:r>
            <a:endParaRPr lang="en-US" sz="1600" dirty="0"/>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8</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74" y="2481377"/>
            <a:ext cx="2324100" cy="1752600"/>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5517718" y="2767130"/>
                <a:ext cx="3257982" cy="1181093"/>
              </a:xfrm>
              <a:prstGeom prst="rect">
                <a:avLst/>
              </a:prstGeom>
              <a:noFill/>
            </p:spPr>
            <p:txBody>
              <a:bodyPr wrap="square" rtlCol="0">
                <a:spAutoFit/>
              </a:bodyPr>
              <a:lstStyle/>
              <a:p>
                <a14:m>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𝜇</m:t>
                        </m:r>
                      </m:e>
                      <m:sub>
                        <m:r>
                          <a:rPr lang="en-US" sz="1600" b="0" i="1" smtClean="0">
                            <a:latin typeface="Cambria Math" panose="02040503050406030204" pitchFamily="18" charset="0"/>
                          </a:rPr>
                          <m:t>𝐹</m:t>
                        </m:r>
                      </m:sub>
                    </m:sSub>
                    <m:r>
                      <a:rPr lang="en-US" sz="1600" b="0" i="1" smtClean="0">
                        <a:latin typeface="Cambria Math" panose="02040503050406030204" pitchFamily="18" charset="0"/>
                      </a:rPr>
                      <m:t>=</m:t>
                    </m:r>
                    <m:r>
                      <a:rPr lang="en-US" sz="1600" b="0" i="1" smtClean="0">
                        <a:latin typeface="Cambria Math" panose="02040503050406030204" pitchFamily="18" charset="0"/>
                      </a:rPr>
                      <m:t>𝑛𝑝</m:t>
                    </m:r>
                    <m:r>
                      <a:rPr lang="en-US" sz="1600" b="0" i="1" smtClean="0">
                        <a:latin typeface="Cambria Math" panose="02040503050406030204" pitchFamily="18" charset="0"/>
                      </a:rPr>
                      <m:t>=40</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0.9044</m:t>
                        </m:r>
                      </m:e>
                    </m:d>
                    <m:r>
                      <a:rPr lang="en-US" sz="1600" b="0" i="1" smtClean="0">
                        <a:latin typeface="Cambria Math" panose="02040503050406030204" pitchFamily="18" charset="0"/>
                      </a:rPr>
                      <m:t>=36.176</m:t>
                    </m:r>
                  </m:oMath>
                </a14:m>
                <a:r>
                  <a:rPr lang="en-US" sz="1600" dirty="0" smtClean="0"/>
                  <a:t> </a:t>
                </a:r>
              </a:p>
              <a:p>
                <a:endParaRPr lang="en-US" sz="1600" i="1" dirty="0"/>
              </a:p>
              <a:p>
                <a:pPr/>
                <a14:m>
                  <m:oMathPara xmlns:m="http://schemas.openxmlformats.org/officeDocument/2006/math">
                    <m:oMathParaPr>
                      <m:jc m:val="left"/>
                    </m:oMathParaPr>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𝜎</m:t>
                          </m:r>
                        </m:e>
                        <m:sub>
                          <m:r>
                            <a:rPr lang="en-US" sz="1600" b="0" i="1" smtClean="0">
                              <a:latin typeface="Cambria Math" panose="02040503050406030204" pitchFamily="18" charset="0"/>
                            </a:rPr>
                            <m:t>𝐹</m:t>
                          </m:r>
                        </m:sub>
                      </m:sSub>
                      <m:r>
                        <a:rPr lang="en-US" sz="1600" b="0" i="1" smtClean="0">
                          <a:latin typeface="Cambria Math" panose="02040503050406030204" pitchFamily="18" charset="0"/>
                        </a:rPr>
                        <m:t>=</m:t>
                      </m:r>
                      <m:rad>
                        <m:radPr>
                          <m:degHide m:val="on"/>
                          <m:ctrlPr>
                            <a:rPr lang="en-US" sz="1600" b="0" i="1" smtClean="0">
                              <a:latin typeface="Cambria Math" panose="02040503050406030204" pitchFamily="18" charset="0"/>
                            </a:rPr>
                          </m:ctrlPr>
                        </m:radPr>
                        <m:deg/>
                        <m:e>
                          <m:r>
                            <a:rPr lang="en-US" sz="1600" b="0" i="1" smtClean="0">
                              <a:latin typeface="Cambria Math" panose="02040503050406030204" pitchFamily="18" charset="0"/>
                            </a:rPr>
                            <m:t>𝑛𝑝</m:t>
                          </m:r>
                          <m:r>
                            <a:rPr lang="en-US" sz="1600" b="0" i="1" smtClean="0">
                              <a:latin typeface="Cambria Math" panose="02040503050406030204" pitchFamily="18" charset="0"/>
                            </a:rPr>
                            <m:t>(1−</m:t>
                          </m:r>
                          <m:r>
                            <a:rPr lang="en-US" sz="1600" b="0" i="1" smtClean="0">
                              <a:latin typeface="Cambria Math" panose="02040503050406030204" pitchFamily="18" charset="0"/>
                            </a:rPr>
                            <m:t>𝑝</m:t>
                          </m:r>
                          <m:r>
                            <a:rPr lang="en-US" sz="1600" b="0" i="1" smtClean="0">
                              <a:latin typeface="Cambria Math" panose="02040503050406030204" pitchFamily="18" charset="0"/>
                            </a:rPr>
                            <m:t>)</m:t>
                          </m:r>
                        </m:e>
                      </m:rad>
                      <m:r>
                        <a:rPr lang="en-US" sz="1600" b="0" i="1" smtClean="0">
                          <a:latin typeface="Cambria Math" panose="02040503050406030204" pitchFamily="18" charset="0"/>
                        </a:rPr>
                        <m:t>    </m:t>
                      </m:r>
                    </m:oMath>
                  </m:oMathPara>
                </a14:m>
                <a:endParaRPr lang="en-US" sz="1600" b="0" i="1" dirty="0" smtClean="0">
                  <a:latin typeface="Cambria Math" panose="02040503050406030204" pitchFamily="18" charset="0"/>
                </a:endParaRPr>
              </a:p>
              <a:p>
                <a:r>
                  <a:rPr lang="en-US" sz="1600" b="0" dirty="0" smtClean="0"/>
                  <a:t>     </a:t>
                </a:r>
                <a14:m>
                  <m:oMath xmlns:m="http://schemas.openxmlformats.org/officeDocument/2006/math">
                    <m:r>
                      <a:rPr lang="en-US" sz="1600" b="0" i="1" smtClean="0">
                        <a:latin typeface="Cambria Math" panose="02040503050406030204" pitchFamily="18" charset="0"/>
                      </a:rPr>
                      <m:t>=</m:t>
                    </m:r>
                    <m:rad>
                      <m:radPr>
                        <m:degHide m:val="on"/>
                        <m:ctrlPr>
                          <a:rPr lang="en-US" sz="1600" b="0" i="1" smtClean="0">
                            <a:latin typeface="Cambria Math" panose="02040503050406030204" pitchFamily="18" charset="0"/>
                          </a:rPr>
                        </m:ctrlPr>
                      </m:radPr>
                      <m:deg/>
                      <m:e>
                        <m:r>
                          <a:rPr lang="en-US" sz="1600" b="0" i="1" smtClean="0">
                            <a:latin typeface="Cambria Math" panose="02040503050406030204" pitchFamily="18" charset="0"/>
                          </a:rPr>
                          <m:t>40</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0.9044</m:t>
                            </m:r>
                          </m:e>
                        </m:d>
                        <m:d>
                          <m:dPr>
                            <m:ctrlPr>
                              <a:rPr lang="en-US" sz="1600" b="0" i="1" smtClean="0">
                                <a:latin typeface="Cambria Math" panose="02040503050406030204" pitchFamily="18" charset="0"/>
                              </a:rPr>
                            </m:ctrlPr>
                          </m:dPr>
                          <m:e>
                            <m:r>
                              <a:rPr lang="en-US" sz="1600" b="0" i="1" smtClean="0">
                                <a:latin typeface="Cambria Math" panose="02040503050406030204" pitchFamily="18" charset="0"/>
                              </a:rPr>
                              <m:t>0.0956</m:t>
                            </m:r>
                          </m:e>
                        </m:d>
                      </m:e>
                    </m:rad>
                    <m:r>
                      <a:rPr lang="en-US" sz="1600" b="0" i="1" smtClean="0">
                        <a:latin typeface="Cambria Math" panose="02040503050406030204" pitchFamily="18" charset="0"/>
                      </a:rPr>
                      <m:t>=1.86</m:t>
                    </m:r>
                  </m:oMath>
                </a14:m>
                <a:endParaRPr lang="en-US" sz="1600" i="1" dirty="0"/>
              </a:p>
            </p:txBody>
          </p:sp>
        </mc:Choice>
        <mc:Fallback xmlns="">
          <p:sp>
            <p:nvSpPr>
              <p:cNvPr id="12" name="TextBox 11"/>
              <p:cNvSpPr txBox="1">
                <a:spLocks noRot="1" noChangeAspect="1" noMove="1" noResize="1" noEditPoints="1" noAdjustHandles="1" noChangeArrowheads="1" noChangeShapeType="1" noTextEdit="1"/>
              </p:cNvSpPr>
              <p:nvPr/>
            </p:nvSpPr>
            <p:spPr>
              <a:xfrm>
                <a:off x="5517718" y="2767130"/>
                <a:ext cx="3257982" cy="1181093"/>
              </a:xfrm>
              <a:prstGeom prst="rect">
                <a:avLst/>
              </a:prstGeom>
              <a:blipFill>
                <a:blip r:embed="rId4"/>
                <a:stretch>
                  <a:fillRect/>
                </a:stretch>
              </a:blipFill>
            </p:spPr>
            <p:txBody>
              <a:bodyPr/>
              <a:lstStyle/>
              <a:p>
                <a:r>
                  <a:rPr lang="en-US">
                    <a:noFill/>
                  </a:rPr>
                  <a:t> </a:t>
                </a:r>
              </a:p>
            </p:txBody>
          </p:sp>
        </mc:Fallback>
      </mc:AlternateContent>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2846" y="2481377"/>
            <a:ext cx="2324100" cy="1752600"/>
          </a:xfrm>
          <a:prstGeom prst="rect">
            <a:avLst/>
          </a:prstGeom>
        </p:spPr>
      </p:pic>
    </p:spTree>
    <p:extLst>
      <p:ext uri="{BB962C8B-B14F-4D97-AF65-F5344CB8AC3E}">
        <p14:creationId xmlns:p14="http://schemas.microsoft.com/office/powerpoint/2010/main" val="89128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75" y="107163"/>
            <a:ext cx="8458200" cy="610791"/>
          </a:xfrm>
        </p:spPr>
        <p:txBody>
          <a:bodyPr/>
          <a:lstStyle/>
          <a:p>
            <a:r>
              <a:rPr lang="en-US" dirty="0" smtClean="0"/>
              <a:t>If the Lid Won’t Fit…</a:t>
            </a:r>
            <a:endParaRPr lang="en-US" dirty="0"/>
          </a:p>
        </p:txBody>
      </p:sp>
      <p:sp>
        <p:nvSpPr>
          <p:cNvPr id="5" name="Content Placeholder 4"/>
          <p:cNvSpPr>
            <a:spLocks noGrp="1"/>
          </p:cNvSpPr>
          <p:nvPr>
            <p:ph idx="1"/>
          </p:nvPr>
        </p:nvSpPr>
        <p:spPr>
          <a:xfrm>
            <a:off x="307974" y="643738"/>
            <a:ext cx="8214234" cy="4103827"/>
          </a:xfrm>
        </p:spPr>
        <p:txBody>
          <a:bodyPr/>
          <a:lstStyle/>
          <a:p>
            <a:pPr marL="0" indent="0">
              <a:buNone/>
            </a:pPr>
            <a:r>
              <a:rPr lang="en-US" sz="1600" i="1" dirty="0" smtClean="0"/>
              <a:t>Quality </a:t>
            </a:r>
            <a:r>
              <a:rPr lang="en-US" sz="1600" i="1" dirty="0"/>
              <a:t>control plan #1:</a:t>
            </a:r>
            <a:r>
              <a:rPr lang="en-US" sz="1600" dirty="0"/>
              <a:t> The manager will select a random sample of 40 large cups and a separate random sample of 40 large lids, pair them up in the order of selection, and count how many lids fit their cups</a:t>
            </a:r>
            <a:r>
              <a:rPr lang="en-US" sz="1600" dirty="0" smtClean="0"/>
              <a:t>.</a:t>
            </a:r>
          </a:p>
          <a:p>
            <a:pPr marL="0" indent="0">
              <a:buNone/>
            </a:pPr>
            <a:r>
              <a:rPr lang="en-US" sz="1600" dirty="0"/>
              <a:t>The manager carries out this quality control plan and finds that 32 lids fit their cups. </a:t>
            </a:r>
          </a:p>
          <a:p>
            <a:pPr marL="0" indent="0">
              <a:buNone/>
            </a:pPr>
            <a:r>
              <a:rPr lang="en-US" sz="1600" dirty="0"/>
              <a:t>(a) Assuming the supplier’s claim is true, what is the probability that 32 or fewer lids fit their cups?</a:t>
            </a:r>
          </a:p>
          <a:p>
            <a:pPr marL="0" indent="0">
              <a:buNone/>
            </a:pPr>
            <a:r>
              <a:rPr lang="en-US" sz="1600" dirty="0"/>
              <a:t>(b) Is there convincing evidence that the supplier’s claim is false? Justify your answer.</a:t>
            </a:r>
          </a:p>
        </p:txBody>
      </p:sp>
      <p:sp>
        <p:nvSpPr>
          <p:cNvPr id="2" name="Slide Number Placeholder 1"/>
          <p:cNvSpPr>
            <a:spLocks noGrp="1"/>
          </p:cNvSpPr>
          <p:nvPr>
            <p:ph type="sldNum" sz="quarter" idx="10"/>
          </p:nvPr>
        </p:nvSpPr>
        <p:spPr/>
        <p:txBody>
          <a:bodyPr/>
          <a:lstStyle/>
          <a:p>
            <a:pPr>
              <a:defRPr/>
            </a:pPr>
            <a:fld id="{ED430B41-3034-4777-B6DE-71856D985697}" type="slidenum">
              <a:rPr lang="en-US" smtClean="0"/>
              <a:pPr>
                <a:defRPr/>
              </a:pPr>
              <a:t>9</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457" y="2784872"/>
            <a:ext cx="2324100" cy="17526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6177" y="2784872"/>
            <a:ext cx="2324100" cy="1752600"/>
          </a:xfrm>
          <a:prstGeom prst="rect">
            <a:avLst/>
          </a:prstGeom>
        </p:spPr>
      </p:pic>
      <p:sp>
        <p:nvSpPr>
          <p:cNvPr id="12" name="TextBox 11"/>
          <p:cNvSpPr txBox="1"/>
          <p:nvPr/>
        </p:nvSpPr>
        <p:spPr>
          <a:xfrm>
            <a:off x="5530291" y="2784872"/>
            <a:ext cx="3245409" cy="1815882"/>
          </a:xfrm>
          <a:prstGeom prst="rect">
            <a:avLst/>
          </a:prstGeom>
          <a:noFill/>
        </p:spPr>
        <p:txBody>
          <a:bodyPr wrap="square" rtlCol="0">
            <a:spAutoFit/>
          </a:bodyPr>
          <a:lstStyle/>
          <a:p>
            <a:r>
              <a:rPr lang="en-US" sz="1600" dirty="0" smtClean="0"/>
              <a:t>Yes. If the supplier’s claim is true, there is only a 0.033 probability of getting a random sample of 40 lid-cup pairs in which 32 or fewer lids fit their cups. This result gives convincing evidence that the supplier’s claim is false.</a:t>
            </a:r>
            <a:endParaRPr lang="en-US" sz="1600" dirty="0"/>
          </a:p>
        </p:txBody>
      </p:sp>
    </p:spTree>
    <p:extLst>
      <p:ext uri="{BB962C8B-B14F-4D97-AF65-F5344CB8AC3E}">
        <p14:creationId xmlns:p14="http://schemas.microsoft.com/office/powerpoint/2010/main" val="68031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5482</TotalTime>
  <Words>2022</Words>
  <Application>Microsoft Office PowerPoint</Application>
  <PresentationFormat>On-screen Show (16:9)</PresentationFormat>
  <Paragraphs>110</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Cambria Math</vt:lpstr>
      <vt:lpstr>Wingdings</vt:lpstr>
      <vt:lpstr>FinalPowerpoint</vt:lpstr>
      <vt:lpstr>Plan for Tonight’s Office Hours </vt:lpstr>
      <vt:lpstr>If the Lid Won’t Fit…</vt:lpstr>
      <vt:lpstr>If the Lid Won’t Fit…</vt:lpstr>
      <vt:lpstr>If the Lid Won’t Fit…</vt:lpstr>
      <vt:lpstr>If the Lid Won’t Fit…</vt:lpstr>
      <vt:lpstr>If the Lid Won’t Fit…</vt:lpstr>
      <vt:lpstr>If the Lid Won’t Fit…</vt:lpstr>
      <vt:lpstr>If the Lid Won’t Fit…</vt:lpstr>
      <vt:lpstr>If the Lid Won’t Fit…</vt:lpstr>
      <vt:lpstr>If the Lid Won’t Fit…</vt:lpstr>
      <vt:lpstr>If the Lid Won’t Fit…</vt:lpstr>
      <vt:lpstr>If the Lid Won’t Fit…</vt:lpstr>
      <vt:lpstr>PowerPoint Presentation</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Brollo, Clementina</dc:creator>
  <cp:lastModifiedBy>Daren Starnes</cp:lastModifiedBy>
  <cp:revision>323</cp:revision>
  <cp:lastPrinted>2020-11-02T19:08:22Z</cp:lastPrinted>
  <dcterms:created xsi:type="dcterms:W3CDTF">2007-12-19T20:51:45Z</dcterms:created>
  <dcterms:modified xsi:type="dcterms:W3CDTF">2020-12-03T23:55:00Z</dcterms:modified>
</cp:coreProperties>
</file>